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26"/>
  </p:notesMasterIdLst>
  <p:handoutMasterIdLst>
    <p:handoutMasterId r:id="rId27"/>
  </p:handoutMasterIdLst>
  <p:sldIdLst>
    <p:sldId id="256" r:id="rId2"/>
    <p:sldId id="904" r:id="rId3"/>
    <p:sldId id="942" r:id="rId4"/>
    <p:sldId id="923" r:id="rId5"/>
    <p:sldId id="941" r:id="rId6"/>
    <p:sldId id="929" r:id="rId7"/>
    <p:sldId id="930" r:id="rId8"/>
    <p:sldId id="948" r:id="rId9"/>
    <p:sldId id="949" r:id="rId10"/>
    <p:sldId id="950" r:id="rId11"/>
    <p:sldId id="951" r:id="rId12"/>
    <p:sldId id="931" r:id="rId13"/>
    <p:sldId id="953" r:id="rId14"/>
    <p:sldId id="954" r:id="rId15"/>
    <p:sldId id="943" r:id="rId16"/>
    <p:sldId id="935" r:id="rId17"/>
    <p:sldId id="944" r:id="rId18"/>
    <p:sldId id="936" r:id="rId19"/>
    <p:sldId id="937" r:id="rId20"/>
    <p:sldId id="945" r:id="rId21"/>
    <p:sldId id="947" r:id="rId22"/>
    <p:sldId id="940" r:id="rId23"/>
    <p:sldId id="922" r:id="rId24"/>
    <p:sldId id="775"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84" userDrawn="1">
          <p15:clr>
            <a:srgbClr val="A4A3A4"/>
          </p15:clr>
        </p15:guide>
        <p15:guide id="2" pos="144" userDrawn="1">
          <p15:clr>
            <a:srgbClr val="A4A3A4"/>
          </p15:clr>
        </p15:guide>
        <p15:guide id="3" pos="192" userDrawn="1">
          <p15:clr>
            <a:srgbClr val="A4A3A4"/>
          </p15:clr>
        </p15:guide>
        <p15:guide id="4" orient="horz" pos="2916" userDrawn="1">
          <p15:clr>
            <a:srgbClr val="A4A3A4"/>
          </p15:clr>
        </p15:guide>
        <p15:guide id="5" orient="horz" pos="2355" userDrawn="1">
          <p15:clr>
            <a:srgbClr val="A4A3A4"/>
          </p15:clr>
        </p15:guide>
        <p15:guide id="6" orient="horz" pos="1491" userDrawn="1">
          <p15:clr>
            <a:srgbClr val="A4A3A4"/>
          </p15:clr>
        </p15:guide>
        <p15:guide id="7" pos="288" userDrawn="1">
          <p15:clr>
            <a:srgbClr val="A4A3A4"/>
          </p15:clr>
        </p15:guide>
        <p15:guide id="8" pos="1176" userDrawn="1">
          <p15:clr>
            <a:srgbClr val="A4A3A4"/>
          </p15:clr>
        </p15:guide>
        <p15:guide id="9" pos="2880" userDrawn="1">
          <p15:clr>
            <a:srgbClr val="A4A3A4"/>
          </p15:clr>
        </p15:guide>
        <p15:guide id="10" pos="2077" userDrawn="1">
          <p15:clr>
            <a:srgbClr val="A4A3A4"/>
          </p15:clr>
        </p15:guide>
        <p15:guide id="11" orient="horz" pos="869" userDrawn="1">
          <p15:clr>
            <a:srgbClr val="A4A3A4"/>
          </p15:clr>
        </p15:guide>
        <p15:guide id="12" orient="horz" pos="133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ian Hess" initials="" lastIdx="1" clrIdx="0"/>
  <p:cmAuthor id="2" name="Matt Kennedy" initials="" lastIdx="1" clrIdx="1"/>
  <p:cmAuthor id="3" name="Andrew Lampitt"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007A97"/>
    <a:srgbClr val="CA5F14"/>
    <a:srgbClr val="8031A7"/>
    <a:srgbClr val="FAB200"/>
    <a:srgbClr val="7D5900"/>
    <a:srgbClr val="FFE29E"/>
    <a:srgbClr val="FFF4D6"/>
    <a:srgbClr val="FFC72C"/>
    <a:srgbClr val="FFDE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13"/>
    <p:restoredTop sz="76959" autoAdjust="0"/>
  </p:normalViewPr>
  <p:slideViewPr>
    <p:cSldViewPr snapToGrid="0" snapToObjects="1">
      <p:cViewPr varScale="1">
        <p:scale>
          <a:sx n="111" d="100"/>
          <a:sy n="111" d="100"/>
        </p:scale>
        <p:origin x="1134" y="114"/>
      </p:cViewPr>
      <p:guideLst>
        <p:guide pos="4584"/>
        <p:guide pos="144"/>
        <p:guide pos="192"/>
        <p:guide orient="horz" pos="2916"/>
        <p:guide orient="horz" pos="2355"/>
        <p:guide orient="horz" pos="1491"/>
        <p:guide pos="288"/>
        <p:guide pos="1176"/>
        <p:guide pos="2880"/>
        <p:guide pos="2077"/>
        <p:guide orient="horz" pos="869"/>
        <p:guide orient="horz" pos="1332"/>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p:scale>
          <a:sx n="137" d="100"/>
          <a:sy n="137" d="100"/>
        </p:scale>
        <p:origin x="2120" y="1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E2D00C-46DC-0F47-B2AC-989F5DFB1A7F}" type="datetimeFigureOut">
              <a:rPr lang="en-US" smtClean="0"/>
              <a:t>7/15/2019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E6F642-BC8A-F24D-81C7-A1734C779D91}" type="slidenum">
              <a:rPr lang="en-US" smtClean="0"/>
              <a:t>‹#›</a:t>
            </a:fld>
            <a:endParaRPr lang="en-US"/>
          </a:p>
        </p:txBody>
      </p:sp>
    </p:spTree>
    <p:extLst>
      <p:ext uri="{BB962C8B-B14F-4D97-AF65-F5344CB8AC3E}">
        <p14:creationId xmlns:p14="http://schemas.microsoft.com/office/powerpoint/2010/main" val="1972819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63"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380963" y="4343400"/>
            <a:ext cx="6096075" cy="4114800"/>
          </a:xfrm>
          <a:prstGeom prst="rect">
            <a:avLst/>
          </a:prstGeom>
          <a:noFill/>
          <a:ln>
            <a:noFill/>
          </a:ln>
        </p:spPr>
        <p:txBody>
          <a:bodyPr spcFirstLastPara="1" wrap="square" lIns="0"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
        <p:nvSpPr>
          <p:cNvPr id="2" name="Footer Placeholder 1">
            <a:extLst>
              <a:ext uri="{FF2B5EF4-FFF2-40B4-BE49-F238E27FC236}">
                <a16:creationId xmlns:a16="http://schemas.microsoft.com/office/drawing/2014/main" id="{3F06D045-5D1E-4691-89D6-C15C3E4D6EE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r>
              <a:rPr lang="en-US" dirty="0"/>
              <a:t>© DataStax, All Rights Reserved.</a:t>
            </a:r>
            <a:endParaRPr lang="mr-IN" dirty="0"/>
          </a:p>
        </p:txBody>
      </p:sp>
      <p:sp>
        <p:nvSpPr>
          <p:cNvPr id="5" name="Slide Number Placeholder 4"/>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D9E9AA33-EA30-3C42-82D8-9FCE492AA726}" type="slidenum">
              <a:rPr lang="en-US" smtClean="0"/>
              <a:pPr/>
              <a:t>‹#›</a:t>
            </a:fld>
            <a:endParaRPr lang="en-US" dirty="0"/>
          </a:p>
        </p:txBody>
      </p:sp>
    </p:spTree>
    <p:extLst>
      <p:ext uri="{BB962C8B-B14F-4D97-AF65-F5344CB8AC3E}">
        <p14:creationId xmlns:p14="http://schemas.microsoft.com/office/powerpoint/2010/main" val="1531312107"/>
      </p:ext>
    </p:extLst>
  </p:cSld>
  <p:clrMap bg1="lt1" tx1="dk1" bg2="dk2" tx2="lt2" accent1="accent1" accent2="accent2" accent3="accent3" accent4="accent4" accent5="accent5" accent6="accent6" hlink="hlink" folHlink="folHlink"/>
  <p:hf hdr="0" dt="0"/>
  <p:notesStyle>
    <a:lvl1pPr marL="342900" indent="-184150" algn="l" defTabSz="914400" rtl="0" eaLnBrk="1" latinLnBrk="0" hangingPunct="1">
      <a:tabLst/>
      <a:defRPr sz="105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Shape 188"/>
          <p:cNvSpPr txBox="1">
            <a:spLocks noGrp="1"/>
          </p:cNvSpPr>
          <p:nvPr>
            <p:ph type="body" idx="1"/>
          </p:nvPr>
        </p:nvSpPr>
        <p:spPr>
          <a:xfrm>
            <a:off x="380963" y="4343400"/>
            <a:ext cx="6096075"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Welcome to the DataStax Spark-Structured Streaming workshop.</a:t>
            </a:r>
            <a:endParaRPr sz="1100" b="0" i="0" u="none" strike="noStrike" cap="none" dirty="0">
              <a:solidFill>
                <a:schemeClr val="dk1"/>
              </a:solidFill>
              <a:latin typeface="Arial"/>
              <a:ea typeface="Arial"/>
              <a:cs typeface="Arial"/>
              <a:sym typeface="Arial"/>
            </a:endParaRPr>
          </a:p>
        </p:txBody>
      </p:sp>
      <p:sp>
        <p:nvSpPr>
          <p:cNvPr id="189" name="Shape 189"/>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190" name="Shape 19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1</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73818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Workers assign executors for specific tasks.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10</a:t>
            </a:fld>
            <a:endParaRPr lang="en-US" dirty="0"/>
          </a:p>
        </p:txBody>
      </p:sp>
    </p:spTree>
    <p:extLst>
      <p:ext uri="{BB962C8B-B14F-4D97-AF65-F5344CB8AC3E}">
        <p14:creationId xmlns:p14="http://schemas.microsoft.com/office/powerpoint/2010/main" val="3409640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Executors perform the actual computing tasks and return results directly to the client.</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11</a:t>
            </a:fld>
            <a:endParaRPr lang="en-US" dirty="0"/>
          </a:p>
        </p:txBody>
      </p:sp>
    </p:spTree>
    <p:extLst>
      <p:ext uri="{BB962C8B-B14F-4D97-AF65-F5344CB8AC3E}">
        <p14:creationId xmlns:p14="http://schemas.microsoft.com/office/powerpoint/2010/main" val="3604389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 Analytics capability is a crucial addition to core Cassandra capabilities.  Cassandra is the worlds’ best database for high-speed, high-volume OLTP needs.  However, large enterprise applications also have other related needs that Cassandra is not designed to solve.  </a:t>
            </a:r>
          </a:p>
          <a:p>
            <a:pPr marL="158750" indent="0">
              <a:buNone/>
            </a:pPr>
            <a:endParaRPr lang="en-US" dirty="0"/>
          </a:p>
          <a:p>
            <a:pPr marL="158750" indent="0">
              <a:buNone/>
            </a:pPr>
            <a:r>
              <a:rPr lang="en-US" dirty="0"/>
              <a:t>Some of the most important of these analytic needs are shown here, in descending order of the time they consume.  First, large-scale data movement between external systems and Cassandra is a very common enterprise need.  This type of use case is often called Extract-Transform-Load, or ETL.  Spark-SQL fills this need very well.</a:t>
            </a:r>
          </a:p>
          <a:p>
            <a:pPr marL="158750" indent="0">
              <a:buNone/>
            </a:pPr>
            <a:endParaRPr lang="en-US" dirty="0"/>
          </a:p>
          <a:p>
            <a:pPr marL="158750" indent="0">
              <a:buNone/>
            </a:pPr>
            <a:r>
              <a:rPr lang="en-US" dirty="0"/>
              <a:t>Smaller-scale data manipulation in terms of periodic batch jobs is also a common need.  For example, imagine a retail web site where consumers write reviews of products.  Cassandra is well-suited to handle this use case.  However, we also typically want to provide an *average* review rating that aggregates all reviews for a product.  In this case, we will need a periodic batch job that performs this aggregation, which is poorly suited to the capabilities of core Cassandra.  Spark-SQL fits this need very well.</a:t>
            </a:r>
          </a:p>
          <a:p>
            <a:pPr marL="158750" indent="0">
              <a:buNone/>
            </a:pPr>
            <a:endParaRPr lang="en-US" dirty="0"/>
          </a:p>
          <a:p>
            <a:pPr marL="158750" indent="0">
              <a:buNone/>
            </a:pPr>
            <a:r>
              <a:rPr lang="en-US" dirty="0"/>
              <a:t>Next we have the need for Interactive ad hoc queries, often executed by Business Analysts and Data Scientists.  Spark-SQL falls into this category.  Core Cassandra provides excellent response times for pre-planned queries, but is not well-suited to ad hoc query requirements, which may require traversal of all nodes on a cluster.  Spark fills this need.</a:t>
            </a:r>
          </a:p>
          <a:p>
            <a:pPr marL="158750" indent="0">
              <a:buNone/>
            </a:pPr>
            <a:endParaRPr lang="en-US" dirty="0"/>
          </a:p>
          <a:p>
            <a:pPr marL="158750" indent="0">
              <a:buNone/>
            </a:pPr>
            <a:r>
              <a:rPr lang="en-US" dirty="0"/>
              <a:t>Finally, many use cases require Cassandra to ingest streaming data from external systems.  Again, Spark is an excellent choice for this type of use case. Spark Streaming is the main focus of this workshop.</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12</a:t>
            </a:fld>
            <a:endParaRPr lang="en-US" dirty="0"/>
          </a:p>
        </p:txBody>
      </p:sp>
    </p:spTree>
    <p:extLst>
      <p:ext uri="{BB962C8B-B14F-4D97-AF65-F5344CB8AC3E}">
        <p14:creationId xmlns:p14="http://schemas.microsoft.com/office/powerpoint/2010/main" val="4127604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Finally, let’s take note of an architecture choice that is commonly with </a:t>
            </a:r>
            <a:r>
              <a:rPr lang="en-US" dirty="0" err="1"/>
              <a:t>with</a:t>
            </a:r>
            <a:r>
              <a:rPr lang="en-US" dirty="0"/>
              <a:t> DSE Analytics and Spark.  Here we see a DSE cluster that is divided into two data centers, named Operations and Analytics.  The Operations data center runs Core DSE, perhaps with Search enabled.  However, it does not run Analytics.  Most real-time users connect to this data center.  </a:t>
            </a:r>
          </a:p>
          <a:p>
            <a:pPr marL="158750" indent="0">
              <a:buNone/>
            </a:pPr>
            <a:endParaRPr lang="en-US" dirty="0"/>
          </a:p>
          <a:p>
            <a:pPr marL="158750" indent="0">
              <a:buNone/>
            </a:pPr>
            <a:r>
              <a:rPr lang="en-US" dirty="0"/>
              <a:t>The Analytics data center runs Spark.  This ensures that complex Analytics jobs do not impact performance in the Operations data center.  Note, however, that data is still seamlessly replicated across both data centers.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13</a:t>
            </a:fld>
            <a:endParaRPr lang="en-US" dirty="0"/>
          </a:p>
        </p:txBody>
      </p:sp>
    </p:spTree>
    <p:extLst>
      <p:ext uri="{BB962C8B-B14F-4D97-AF65-F5344CB8AC3E}">
        <p14:creationId xmlns:p14="http://schemas.microsoft.com/office/powerpoint/2010/main" val="4251297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Structured Streaming is a high-level Spark API that makes it much easier to work with streaming data.  It presents the data stream to us as if it were an “infinite relational table.”  This let’s us work with the stream using familiar SQL constructs.</a:t>
            </a:r>
          </a:p>
          <a:p>
            <a:pPr marL="158750" indent="0">
              <a:buNone/>
            </a:pPr>
            <a:endParaRPr lang="en-US" dirty="0"/>
          </a:p>
          <a:p>
            <a:pPr marL="158750" indent="0">
              <a:buNone/>
            </a:pPr>
            <a:r>
              <a:rPr lang="en-US" dirty="0"/>
              <a:t>Now of course, Spark can’t actually hold a literally infinite table in memory.  Therefore, it gives us three modes of operation: Append, Complete, and Update.  </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14</a:t>
            </a:fld>
            <a:endParaRPr lang="en-US" dirty="0"/>
          </a:p>
        </p:txBody>
      </p:sp>
    </p:spTree>
    <p:extLst>
      <p:ext uri="{BB962C8B-B14F-4D97-AF65-F5344CB8AC3E}">
        <p14:creationId xmlns:p14="http://schemas.microsoft.com/office/powerpoint/2010/main" val="3289479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200" b="0" i="0" u="none" strike="noStrike" kern="1200" cap="none" dirty="0">
                <a:solidFill>
                  <a:schemeClr val="dk1"/>
                </a:solidFill>
                <a:effectLst/>
                <a:latin typeface="Calibri"/>
                <a:cs typeface="Calibri"/>
                <a:sym typeface="Calibri"/>
              </a:rPr>
              <a:t>Next, let’s take a brief look at the imaginary application we’ll be using as a frame of reference in this workshop.</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6379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are all imaginary employees of an Investment Management firm called </a:t>
            </a:r>
            <a:r>
              <a:rPr lang="en-US" dirty="0" err="1"/>
              <a:t>RightVest</a:t>
            </a:r>
            <a:r>
              <a:rPr lang="en-US" dirty="0"/>
              <a:t>.  </a:t>
            </a:r>
            <a:r>
              <a:rPr lang="en-US" dirty="0" err="1"/>
              <a:t>RightVest</a:t>
            </a:r>
            <a:r>
              <a:rPr lang="en-US" dirty="0"/>
              <a:t> aims to disrupt the market for Ethical Investing.  Ethical Investing is a term used by investors who want to avoid investing in businesses that they perceive as acting in some anti-social manner.  For example, some investors want avoid businesses that do not treat animals humanely.  Some want to avoid tobacco businesses, or weapon businesses, and so on.</a:t>
            </a:r>
          </a:p>
          <a:p>
            <a:pPr marL="158750" indent="0">
              <a:buNone/>
            </a:pPr>
            <a:endParaRPr lang="en-US" dirty="0"/>
          </a:p>
          <a:p>
            <a:pPr marL="158750" indent="0">
              <a:buNone/>
            </a:pPr>
            <a:r>
              <a:rPr lang="en-US" dirty="0"/>
              <a:t>And that’s what makes Ethical Investing so hard.  Every investor has a different set of concerns.  It’s also very difficult to determine how businesses stack up against each of these ethical concerns, especially as things change over time.  Because of the high degree of manual effort involved, Ethical Investing today is generally limited to very wealthy investors, because the cost of customer service is so high.</a:t>
            </a:r>
          </a:p>
          <a:p>
            <a:pPr marL="158750" indent="0">
              <a:buNone/>
            </a:pPr>
            <a:endParaRPr lang="en-US" dirty="0"/>
          </a:p>
          <a:p>
            <a:pPr marL="158750" indent="0">
              <a:buNone/>
            </a:pPr>
            <a:r>
              <a:rPr lang="en-US" dirty="0"/>
              <a:t>&lt;CLICK&gt; </a:t>
            </a:r>
            <a:r>
              <a:rPr lang="en-US" dirty="0" err="1"/>
              <a:t>RightVest</a:t>
            </a:r>
            <a:r>
              <a:rPr lang="en-US" dirty="0"/>
              <a:t> aims to change all that.  They have invested millions in building a software application called </a:t>
            </a:r>
            <a:r>
              <a:rPr lang="en-US" dirty="0" err="1"/>
              <a:t>Etho</a:t>
            </a:r>
            <a:r>
              <a:rPr lang="en-US" dirty="0"/>
              <a:t>-Tron.  </a:t>
            </a:r>
            <a:r>
              <a:rPr lang="en-US" dirty="0" err="1"/>
              <a:t>Etho</a:t>
            </a:r>
            <a:r>
              <a:rPr lang="en-US" dirty="0"/>
              <a:t>-Tron uses machine learning to continually ingest news feeds, social media, and so on, in order to monitor and update ethical ratings of all investment vehicles.  Each investment vehicle is rated across 11 areas of concern, on a scale from 1 (least compliant) to 5 (most compliant).  </a:t>
            </a:r>
          </a:p>
          <a:p>
            <a:pPr marL="158750" indent="0">
              <a:buNone/>
            </a:pPr>
            <a:endParaRPr lang="en-US" dirty="0"/>
          </a:p>
          <a:p>
            <a:pPr marL="158750" indent="0">
              <a:buNone/>
            </a:pPr>
            <a:r>
              <a:rPr lang="en-US" dirty="0"/>
              <a:t>&lt;CLICK&gt; Investors work with Customer Service Reps to build portfolios.  As ratings change, though, some investment vehicles become non-compliant with the investor’s desires.  We have to detect these conditions and provide a way for investors to re-balance their portfolios.  </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16</a:t>
            </a:fld>
            <a:endParaRPr lang="en-US" dirty="0"/>
          </a:p>
        </p:txBody>
      </p:sp>
    </p:spTree>
    <p:extLst>
      <p:ext uri="{BB962C8B-B14F-4D97-AF65-F5344CB8AC3E}">
        <p14:creationId xmlns:p14="http://schemas.microsoft.com/office/powerpoint/2010/main" val="25629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200" b="0" i="0" u="none" strike="noStrike" kern="1200" cap="none" dirty="0">
                <a:solidFill>
                  <a:schemeClr val="dk1"/>
                </a:solidFill>
                <a:effectLst/>
                <a:latin typeface="Calibri"/>
                <a:cs typeface="Calibri"/>
                <a:sym typeface="Calibri"/>
              </a:rPr>
              <a:t>Let’s get a quick overview of how we will access the resources used in this workshop.</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0507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You all have access to a cluster that holds the labs.  This cluster has DSE installed.</a:t>
            </a:r>
          </a:p>
          <a:p>
            <a:pPr marL="158750" indent="0">
              <a:buNone/>
            </a:pPr>
            <a:endParaRPr lang="en-US" dirty="0"/>
          </a:p>
          <a:p>
            <a:pPr marL="158750" indent="0">
              <a:buNone/>
            </a:pPr>
            <a:r>
              <a:rPr lang="en-US" dirty="0"/>
              <a:t>We also have Zeppelin installed.  This is a Notebook application that lets us build and test Spark Streaming functionality.</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18</a:t>
            </a:fld>
            <a:endParaRPr lang="en-US" dirty="0"/>
          </a:p>
        </p:txBody>
      </p:sp>
    </p:spTree>
    <p:extLst>
      <p:ext uri="{BB962C8B-B14F-4D97-AF65-F5344CB8AC3E}">
        <p14:creationId xmlns:p14="http://schemas.microsoft.com/office/powerpoint/2010/main" val="3785641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Notebooks contain cells with instructions…</a:t>
            </a:r>
          </a:p>
          <a:p>
            <a:pPr marL="158750" indent="0">
              <a:buNone/>
            </a:pPr>
            <a:endParaRPr lang="en-US" dirty="0"/>
          </a:p>
          <a:p>
            <a:pPr marL="158750" indent="0">
              <a:buNone/>
            </a:pPr>
            <a:r>
              <a:rPr lang="en-US" dirty="0"/>
              <a:t>&lt;CLICK&gt; As well as cells for Spark and Cassandra operations.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19</a:t>
            </a:fld>
            <a:endParaRPr lang="en-US" dirty="0"/>
          </a:p>
        </p:txBody>
      </p:sp>
    </p:spTree>
    <p:extLst>
      <p:ext uri="{BB962C8B-B14F-4D97-AF65-F5344CB8AC3E}">
        <p14:creationId xmlns:p14="http://schemas.microsoft.com/office/powerpoint/2010/main" val="3791120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200" b="0" i="0" u="none" strike="noStrike" kern="1200" cap="none" dirty="0">
                <a:solidFill>
                  <a:schemeClr val="dk1"/>
                </a:solidFill>
                <a:effectLst/>
                <a:latin typeface="Calibri"/>
                <a:cs typeface="Calibri"/>
                <a:sym typeface="Calibri"/>
              </a:rPr>
              <a:t>Here is our agenda.</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We’ll begin by getting to know each other a little.  Then we’ll provide a level-set on DataStax Enterprise, or DSE, for those who are new to the platform (note: this is a separate ppt, and may not be necessary if the group is familiar with DSE).  Then I’ll introduce the bare minimum we’ll need to understand about DSE and Spark Structured Streaming internals.  We’ll talk briefly about our imaginary reference application.  Then we’ll take a brief tour of the resources we’ll be using today, including our Cluster Instance and DSE Notebooks.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From there we’ll jump into three Lab exercises, where you’ll be hands-on with the product, and we’ll wrestle with some real-world Spark Structured Streaming problems.</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After the labs I’ll share some useful links, and we’ll end the day with discussion about anything that is top-of-mind for you.</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5263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endParaRPr lang="en-US" sz="1200" b="0" i="0" u="none" strike="noStrike" kern="1200" cap="none" dirty="0">
              <a:solidFill>
                <a:schemeClr val="dk1"/>
              </a:solidFill>
              <a:effectLst/>
              <a:latin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0240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endParaRPr lang="en-US" sz="1200" b="0" i="0" u="none" strike="noStrike" kern="1200" cap="none" dirty="0">
              <a:solidFill>
                <a:schemeClr val="dk1"/>
              </a:solidFill>
              <a:effectLst/>
              <a:latin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3026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6"/>
        <p:cNvGrpSpPr/>
        <p:nvPr/>
      </p:nvGrpSpPr>
      <p:grpSpPr>
        <a:xfrm>
          <a:off x="0" y="0"/>
          <a:ext cx="0" cy="0"/>
          <a:chOff x="0" y="0"/>
          <a:chExt cx="0" cy="0"/>
        </a:xfrm>
      </p:grpSpPr>
      <p:sp>
        <p:nvSpPr>
          <p:cNvPr id="5947" name="Google Shape;5947;g40d5ececfd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8" name="Google Shape;5948;g40d5ececfd_1_383:notes"/>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These resources will help you go deeper on Spark in general, as well as Spark Structured Streaming in particular.</a:t>
            </a:r>
            <a:endParaRPr sz="1100" b="0" i="0" u="none" strike="noStrike" cap="none" dirty="0">
              <a:solidFill>
                <a:schemeClr val="dk1"/>
              </a:solidFill>
              <a:latin typeface="Arial"/>
              <a:ea typeface="Arial"/>
              <a:cs typeface="Arial"/>
              <a:sym typeface="Arial"/>
            </a:endParaRPr>
          </a:p>
        </p:txBody>
      </p:sp>
      <p:sp>
        <p:nvSpPr>
          <p:cNvPr id="5949" name="Google Shape;5949;g40d5ececfd_1_38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5950" name="Google Shape;5950;g40d5ececfd_1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22</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4308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6"/>
        <p:cNvGrpSpPr/>
        <p:nvPr/>
      </p:nvGrpSpPr>
      <p:grpSpPr>
        <a:xfrm>
          <a:off x="0" y="0"/>
          <a:ext cx="0" cy="0"/>
          <a:chOff x="0" y="0"/>
          <a:chExt cx="0" cy="0"/>
        </a:xfrm>
      </p:grpSpPr>
      <p:sp>
        <p:nvSpPr>
          <p:cNvPr id="5947" name="Google Shape;5947;g40d5ececfd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8" name="Google Shape;5948;g40d5ececfd_1_383:notes"/>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Q&amp;A</a:t>
            </a:r>
            <a:endParaRPr sz="1100" b="0" i="0" u="none" strike="noStrike" cap="none" dirty="0">
              <a:solidFill>
                <a:schemeClr val="dk1"/>
              </a:solidFill>
              <a:latin typeface="Arial"/>
              <a:ea typeface="Arial"/>
              <a:cs typeface="Arial"/>
              <a:sym typeface="Arial"/>
            </a:endParaRPr>
          </a:p>
        </p:txBody>
      </p:sp>
      <p:sp>
        <p:nvSpPr>
          <p:cNvPr id="5949" name="Google Shape;5949;g40d5ececfd_1_38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5950" name="Google Shape;5950;g40d5ececfd_1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23</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61830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Thank you.</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24</a:t>
            </a:fld>
            <a:endParaRPr lang="en-US" dirty="0"/>
          </a:p>
        </p:txBody>
      </p:sp>
    </p:spTree>
    <p:extLst>
      <p:ext uri="{BB962C8B-B14F-4D97-AF65-F5344CB8AC3E}">
        <p14:creationId xmlns:p14="http://schemas.microsoft.com/office/powerpoint/2010/main" val="222697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endParaRPr lang="en-US" sz="1200" b="0" i="0" u="none" strike="noStrike" kern="1200" cap="none" dirty="0">
              <a:solidFill>
                <a:schemeClr val="dk1"/>
              </a:solidFill>
              <a:effectLst/>
              <a:latin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0823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Before we get hands-on, I want to give a very high-level overview of some DSE internals that are important to understand.</a:t>
            </a:r>
          </a:p>
          <a:p>
            <a:pPr marL="158750" indent="0">
              <a:buNone/>
            </a:pPr>
            <a:endParaRPr lang="en-US" dirty="0"/>
          </a:p>
          <a:p>
            <a:pPr marL="158750" indent="0">
              <a:buNone/>
            </a:pPr>
            <a:r>
              <a:rPr lang="en-US" dirty="0"/>
              <a:t>We’re going to assume that you have a basic level of Cassandra knowledge, but we’ll review components of Primary keys, and see how they differ between Cassandra and relational.  Then we’ll give a broad overview of Spark, which is the heart of DSE’s analytics capabilities.  Spark Structured Streaming uses Spark, so we’ll see how they are connected.</a:t>
            </a:r>
          </a:p>
          <a:p>
            <a:pPr marL="158750" indent="0">
              <a:buNone/>
            </a:pPr>
            <a:endParaRPr lang="en-US" dirty="0"/>
          </a:p>
          <a:p>
            <a:pPr marL="158750" indent="0">
              <a:buNone/>
            </a:pPr>
            <a:r>
              <a:rPr lang="en-US" dirty="0"/>
              <a:t>&lt;CLICK&gt; For all of these topics, we’ll be taking a very broad-brush approach.  There are many different configuration options and use-case possibilities, and in the interest of time it is essential that we don’t get too far into the weeds.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4</a:t>
            </a:fld>
            <a:endParaRPr lang="en-US" dirty="0"/>
          </a:p>
        </p:txBody>
      </p:sp>
    </p:spTree>
    <p:extLst>
      <p:ext uri="{BB962C8B-B14F-4D97-AF65-F5344CB8AC3E}">
        <p14:creationId xmlns:p14="http://schemas.microsoft.com/office/powerpoint/2010/main" val="129582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Before we move on, let’s quickly recap the parts of a Primary Key</a:t>
            </a:r>
          </a:p>
          <a:p>
            <a:pPr marL="158750" indent="0">
              <a:buNone/>
            </a:pPr>
            <a:endParaRPr lang="en-US" dirty="0"/>
          </a:p>
          <a:p>
            <a:pPr marL="158750" indent="0">
              <a:buNone/>
            </a:pPr>
            <a:r>
              <a:rPr lang="en-US" dirty="0"/>
              <a:t>&lt;CLICK&gt; The Partition Key is the high-order part of the Primary Key.  It can consist of one or more columns.  The Partition Key is hashed to point to the cluster node where it resides.  </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Tx/>
              <a:buSzPts val="1100"/>
              <a:buFontTx/>
              <a:buNone/>
              <a:tabLst/>
              <a:defRPr/>
            </a:pPr>
            <a:r>
              <a:rPr lang="en-US" dirty="0"/>
              <a:t>&lt;CLICK&gt; Clustering Columns are the low-order part of the Primary Key.  Since a partition might hold many rows, the clustering columns are necessary in order to provide uniqueness for each row in the partition.  The clustering columns also define the sort order for rows in the partition.</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Tx/>
              <a:buSzPts val="1100"/>
              <a:buFontTx/>
              <a:buNone/>
              <a:tabLst/>
              <a:defRPr/>
            </a:pPr>
            <a:r>
              <a:rPr lang="en-US" dirty="0"/>
              <a:t>&lt;CLICK&gt; The Primary Key is made up of both the Partition Key and the Clustering Columns.  This is different from SQL keys, which simply define uniqueness.  Spark Structured Streaming  helps us mitigate these differences.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5</a:t>
            </a:fld>
            <a:endParaRPr lang="en-US" dirty="0"/>
          </a:p>
        </p:txBody>
      </p:sp>
    </p:spTree>
    <p:extLst>
      <p:ext uri="{BB962C8B-B14F-4D97-AF65-F5344CB8AC3E}">
        <p14:creationId xmlns:p14="http://schemas.microsoft.com/office/powerpoint/2010/main" val="3648827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Spark is an Apache project.  Apache itself defines Spark as a “lightning-fast unified analytics engine.”  A good way to begin getting your head around Spark is to think of it as “in-memory Hadoop,” because it is great for performing map-reduce-centric manipulation of very large data sets.  </a:t>
            </a:r>
          </a:p>
          <a:p>
            <a:pPr marL="158750" indent="0">
              <a:buNone/>
            </a:pPr>
            <a:endParaRPr lang="en-US" dirty="0"/>
          </a:p>
          <a:p>
            <a:pPr marL="158750" indent="0">
              <a:buNone/>
            </a:pPr>
            <a:r>
              <a:rPr lang="en-US" dirty="0"/>
              <a:t>&lt;CLICK&gt; In fact, Apache highlights this by comparing itself to Hadoop, and noting that Spark is 100 times faster.</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6</a:t>
            </a:fld>
            <a:endParaRPr lang="en-US" dirty="0"/>
          </a:p>
        </p:txBody>
      </p:sp>
    </p:spTree>
    <p:extLst>
      <p:ext uri="{BB962C8B-B14F-4D97-AF65-F5344CB8AC3E}">
        <p14:creationId xmlns:p14="http://schemas.microsoft.com/office/powerpoint/2010/main" val="1705159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More specifically, Spark is a general-purpose analytics programming platform that consists of four libraries: SQL, Streaming, Machine Learning, and Graph Analytics.  These libraries may be used separately or combined seamlessly.  In this workshop, we’ll be concentrating on Spark Streaming, but we’ll also see Spark SQL because Spark Streaming uses it.</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7</a:t>
            </a:fld>
            <a:endParaRPr lang="en-US" dirty="0"/>
          </a:p>
        </p:txBody>
      </p:sp>
    </p:spTree>
    <p:extLst>
      <p:ext uri="{BB962C8B-B14F-4D97-AF65-F5344CB8AC3E}">
        <p14:creationId xmlns:p14="http://schemas.microsoft.com/office/powerpoint/2010/main" val="2323276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Even though Spark is very fast, it uses a batch paradigm to process data on clusters of machines.  </a:t>
            </a:r>
          </a:p>
          <a:p>
            <a:pPr marL="158750" indent="0">
              <a:buNone/>
            </a:pPr>
            <a:endParaRPr lang="en-US" dirty="0"/>
          </a:p>
          <a:p>
            <a:pPr marL="158750" indent="0">
              <a:buNone/>
            </a:pPr>
            <a:r>
              <a:rPr lang="en-US" dirty="0"/>
              <a:t>&lt;CLICK&gt; Clients make a request for compute resources to the Spark Master node.</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8</a:t>
            </a:fld>
            <a:endParaRPr lang="en-US" dirty="0"/>
          </a:p>
        </p:txBody>
      </p:sp>
    </p:spTree>
    <p:extLst>
      <p:ext uri="{BB962C8B-B14F-4D97-AF65-F5344CB8AC3E}">
        <p14:creationId xmlns:p14="http://schemas.microsoft.com/office/powerpoint/2010/main" val="125186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master node assigns workers on the cluster.</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9</a:t>
            </a:fld>
            <a:endParaRPr lang="en-US" dirty="0"/>
          </a:p>
        </p:txBody>
      </p:sp>
    </p:spTree>
    <p:extLst>
      <p:ext uri="{BB962C8B-B14F-4D97-AF65-F5344CB8AC3E}">
        <p14:creationId xmlns:p14="http://schemas.microsoft.com/office/powerpoint/2010/main" val="7042013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Text Slide">
    <p:spTree>
      <p:nvGrpSpPr>
        <p:cNvPr id="1" name=""/>
        <p:cNvGrpSpPr/>
        <p:nvPr/>
      </p:nvGrpSpPr>
      <p:grpSpPr>
        <a:xfrm>
          <a:off x="0" y="0"/>
          <a:ext cx="0" cy="0"/>
          <a:chOff x="0" y="0"/>
          <a:chExt cx="0" cy="0"/>
        </a:xfrm>
      </p:grpSpPr>
      <p:sp>
        <p:nvSpPr>
          <p:cNvPr id="11" name="Round Single Corner Rectangle 10"/>
          <p:cNvSpPr/>
          <p:nvPr userDrawn="1"/>
        </p:nvSpPr>
        <p:spPr>
          <a:xfrm rot="10800000" flipH="1">
            <a:off x="-1" y="-6"/>
            <a:ext cx="9144001" cy="866491"/>
          </a:xfrm>
          <a:prstGeom prst="round1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6726195"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lt1"/>
                </a:solidFill>
              </a:defRPr>
            </a:lvl1pPr>
          </a:lstStyle>
          <a:p>
            <a:pPr marL="0" lvl="0" indent="0">
              <a:lnSpc>
                <a:spcPct val="80000"/>
              </a:lnSpc>
              <a:buClr>
                <a:schemeClr val="lt1"/>
              </a:buClr>
              <a:buSzPts val="1400"/>
              <a:buFont typeface="Arial"/>
            </a:pPr>
            <a:r>
              <a:rPr lang="en-US" dirty="0"/>
              <a:t>Click to edit title text</a:t>
            </a:r>
          </a:p>
        </p:txBody>
      </p:sp>
      <p:pic>
        <p:nvPicPr>
          <p:cNvPr id="14" name="Picture 13" descr="line-dot-pattern@2x.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7179812" y="-1097707"/>
            <a:ext cx="866487" cy="3061892"/>
          </a:xfrm>
          <a:prstGeom prst="rect">
            <a:avLst/>
          </a:prstGeom>
        </p:spPr>
      </p:pic>
      <p:sp>
        <p:nvSpPr>
          <p:cNvPr id="3"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21" name="Picture 20"/>
          <p:cNvPicPr>
            <a:picLocks noChangeAspect="1"/>
          </p:cNvPicPr>
          <p:nvPr userDrawn="1"/>
        </p:nvPicPr>
        <p:blipFill rotWithShape="1">
          <a:blip r:embed="rId4" cstate="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sp>
        <p:nvSpPr>
          <p:cNvPr id="12"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5"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17"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ue Section Header">
    <p:spTree>
      <p:nvGrpSpPr>
        <p:cNvPr id="1" name="Shape 502"/>
        <p:cNvGrpSpPr/>
        <p:nvPr/>
      </p:nvGrpSpPr>
      <p:grpSpPr>
        <a:xfrm>
          <a:off x="0" y="0"/>
          <a:ext cx="0" cy="0"/>
          <a:chOff x="0" y="0"/>
          <a:chExt cx="0" cy="0"/>
        </a:xfrm>
      </p:grpSpPr>
      <p:sp>
        <p:nvSpPr>
          <p:cNvPr id="503" name="Shape 503"/>
          <p:cNvSpPr txBox="1">
            <a:spLocks noGrp="1"/>
          </p:cNvSpPr>
          <p:nvPr>
            <p:ph type="title"/>
          </p:nvPr>
        </p:nvSpPr>
        <p:spPr>
          <a:xfrm>
            <a:off x="457200" y="205979"/>
            <a:ext cx="8229600" cy="6894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ct val="100000"/>
              <a:buFont typeface="Arial"/>
              <a:buNone/>
              <a:defRPr sz="3200" b="0" i="0" u="none" strike="noStrike" cap="none">
                <a:solidFill>
                  <a:schemeClr val="accent1"/>
                </a:solidFill>
                <a:latin typeface="Arial"/>
                <a:ea typeface="Arial"/>
                <a:cs typeface="Arial"/>
                <a:sym typeface="Arial"/>
              </a:defRPr>
            </a:lvl1pPr>
            <a:lvl2pPr lvl="1" indent="0" rtl="0">
              <a:spcBef>
                <a:spcPts val="0"/>
              </a:spcBef>
              <a:buSzPct val="100000"/>
              <a:buFont typeface="Arial"/>
              <a:buNone/>
              <a:defRPr sz="1800"/>
            </a:lvl2pPr>
            <a:lvl3pPr lvl="2" indent="0" rtl="0">
              <a:spcBef>
                <a:spcPts val="0"/>
              </a:spcBef>
              <a:buSzPct val="100000"/>
              <a:buFont typeface="Arial"/>
              <a:buNone/>
              <a:defRPr sz="1800"/>
            </a:lvl3pPr>
            <a:lvl4pPr lvl="3" indent="0" rtl="0">
              <a:spcBef>
                <a:spcPts val="0"/>
              </a:spcBef>
              <a:buSzPct val="100000"/>
              <a:buFont typeface="Arial"/>
              <a:buNone/>
              <a:defRPr sz="1800"/>
            </a:lvl4pPr>
            <a:lvl5pPr lvl="4" indent="0" rtl="0">
              <a:spcBef>
                <a:spcPts val="0"/>
              </a:spcBef>
              <a:buSzPct val="100000"/>
              <a:buFont typeface="Arial"/>
              <a:buNone/>
              <a:defRPr sz="1800"/>
            </a:lvl5pPr>
            <a:lvl6pPr lvl="5" indent="0" rtl="0">
              <a:spcBef>
                <a:spcPts val="0"/>
              </a:spcBef>
              <a:buSzPct val="100000"/>
              <a:buFont typeface="Arial"/>
              <a:buNone/>
              <a:defRPr sz="1800"/>
            </a:lvl6pPr>
            <a:lvl7pPr lvl="6" indent="0" rtl="0">
              <a:spcBef>
                <a:spcPts val="0"/>
              </a:spcBef>
              <a:buSzPct val="100000"/>
              <a:buFont typeface="Arial"/>
              <a:buNone/>
              <a:defRPr sz="1800"/>
            </a:lvl7pPr>
            <a:lvl8pPr lvl="7" indent="0" rtl="0">
              <a:spcBef>
                <a:spcPts val="0"/>
              </a:spcBef>
              <a:buSzPct val="100000"/>
              <a:buFont typeface="Arial"/>
              <a:buNone/>
              <a:defRPr sz="1800"/>
            </a:lvl8pPr>
            <a:lvl9pPr lvl="8" indent="0" rtl="0">
              <a:spcBef>
                <a:spcPts val="0"/>
              </a:spcBef>
              <a:buSzPct val="100000"/>
              <a:buFont typeface="Arial"/>
              <a:buNone/>
              <a:defRPr sz="1800"/>
            </a:lvl9pPr>
          </a:lstStyle>
          <a:p>
            <a:endParaRPr/>
          </a:p>
        </p:txBody>
      </p:sp>
      <p:cxnSp>
        <p:nvCxnSpPr>
          <p:cNvPr id="504" name="Shape 504"/>
          <p:cNvCxnSpPr/>
          <p:nvPr/>
        </p:nvCxnSpPr>
        <p:spPr>
          <a:xfrm>
            <a:off x="457200" y="920750"/>
            <a:ext cx="8229600" cy="0"/>
          </a:xfrm>
          <a:prstGeom prst="straightConnector1">
            <a:avLst/>
          </a:prstGeom>
          <a:noFill/>
          <a:ln w="12700" cap="flat" cmpd="sng">
            <a:solidFill>
              <a:schemeClr val="accent1"/>
            </a:solidFill>
            <a:prstDash val="solid"/>
            <a:round/>
            <a:headEnd type="oval" w="sm" len="sm"/>
            <a:tailEnd type="oval" w="sm" len="sm"/>
          </a:ln>
        </p:spPr>
      </p:cxnSp>
      <p:sp>
        <p:nvSpPr>
          <p:cNvPr id="505" name="Shape 505"/>
          <p:cNvSpPr txBox="1">
            <a:spLocks noGrp="1"/>
          </p:cNvSpPr>
          <p:nvPr>
            <p:ph type="body" idx="1"/>
          </p:nvPr>
        </p:nvSpPr>
        <p:spPr>
          <a:xfrm>
            <a:off x="457200" y="1120775"/>
            <a:ext cx="8229600" cy="3517800"/>
          </a:xfrm>
          <a:prstGeom prst="rect">
            <a:avLst/>
          </a:prstGeom>
          <a:noFill/>
          <a:ln>
            <a:noFill/>
          </a:ln>
        </p:spPr>
        <p:txBody>
          <a:bodyPr wrap="square" lIns="91425" tIns="91425" rIns="91425" bIns="91425" anchor="t" anchorCtr="0"/>
          <a:lstStyle>
            <a:lvl1pPr marL="0" marR="0" lvl="0" indent="88898"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1pPr>
            <a:lvl2pPr marL="742931" marR="0" lvl="1" indent="-107948"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Helvetica Neue Light"/>
                <a:ea typeface="Helvetica Neue Light"/>
                <a:cs typeface="Helvetica Neue Light"/>
                <a:sym typeface="Helvetica Neue Light"/>
              </a:defRPr>
            </a:lvl2pPr>
            <a:lvl3pPr marL="1142972" marR="0" lvl="2" indent="-50799"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Helvetica Neue Light"/>
                <a:ea typeface="Helvetica Neue Light"/>
                <a:cs typeface="Helvetica Neue Light"/>
                <a:sym typeface="Helvetica Neue Light"/>
              </a:defRPr>
            </a:lvl3pPr>
            <a:lvl4pPr marL="1600160" marR="0" lvl="3" indent="-50799"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Helvetica Neue Light"/>
                <a:ea typeface="Helvetica Neue Light"/>
                <a:cs typeface="Helvetica Neue Light"/>
                <a:sym typeface="Helvetica Neue Light"/>
              </a:defRPr>
            </a:lvl4pPr>
            <a:lvl5pPr marL="2057348" marR="0" lvl="4" indent="-50799"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Helvetica Neue Light"/>
                <a:ea typeface="Helvetica Neue Light"/>
                <a:cs typeface="Helvetica Neue Light"/>
                <a:sym typeface="Helvetica Neue Light"/>
              </a:defRPr>
            </a:lvl5pPr>
            <a:lvl6pPr marL="2514537"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726"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915"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103"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06" name="Shape 506"/>
          <p:cNvSpPr txBox="1">
            <a:spLocks noGrp="1"/>
          </p:cNvSpPr>
          <p:nvPr>
            <p:ph type="ftr" idx="11"/>
          </p:nvPr>
        </p:nvSpPr>
        <p:spPr>
          <a:xfrm>
            <a:off x="317520" y="4784541"/>
            <a:ext cx="1371600" cy="274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BFBFBF"/>
              </a:buClr>
              <a:buSzPct val="100000"/>
              <a:buFont typeface="Arial"/>
              <a:buNone/>
              <a:defRPr sz="600" b="0" i="0" u="none" strike="noStrike" cap="none">
                <a:solidFill>
                  <a:srgbClr val="BFBFBF"/>
                </a:solidFill>
                <a:latin typeface="Arial"/>
                <a:ea typeface="Arial"/>
                <a:cs typeface="Arial"/>
                <a:sym typeface="Arial"/>
              </a:defRPr>
            </a:lvl1pPr>
            <a:lvl2pPr marL="457189"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378"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132"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a:p>
        </p:txBody>
      </p:sp>
      <p:sp>
        <p:nvSpPr>
          <p:cNvPr id="507" name="Shape 507"/>
          <p:cNvSpPr txBox="1">
            <a:spLocks noGrp="1"/>
          </p:cNvSpPr>
          <p:nvPr>
            <p:ph type="sldNum" idx="12"/>
          </p:nvPr>
        </p:nvSpPr>
        <p:spPr>
          <a:xfrm>
            <a:off x="43200" y="4784541"/>
            <a:ext cx="274200" cy="274500"/>
          </a:xfrm>
          <a:prstGeom prst="rect">
            <a:avLst/>
          </a:prstGeom>
          <a:noFill/>
          <a:ln>
            <a:noFill/>
          </a:ln>
        </p:spPr>
        <p:txBody>
          <a:bodyPr wrap="square" lIns="91425" tIns="45700" rIns="91425" bIns="45700" anchor="b" anchorCtr="0">
            <a:noAutofit/>
          </a:bodyPr>
          <a:lstStyle/>
          <a:p>
            <a:pPr indent="-9525">
              <a:buClr>
                <a:srgbClr val="BFBFBF"/>
              </a:buClr>
              <a:buSzPct val="25000"/>
            </a:pPr>
            <a:fld id="{00000000-1234-1234-1234-123412341234}" type="slidenum">
              <a:rPr lang="en" smtClean="0"/>
              <a:pPr indent="-9525">
                <a:buClr>
                  <a:srgbClr val="BFBFBF"/>
                </a:buClr>
                <a:buSzPct val="25000"/>
              </a:pPr>
              <a:t>‹#›</a:t>
            </a:fld>
            <a:endParaRPr lang="en"/>
          </a:p>
        </p:txBody>
      </p:sp>
      <p:sp>
        <p:nvSpPr>
          <p:cNvPr id="508" name="Shape 508"/>
          <p:cNvSpPr txBox="1">
            <a:spLocks noGrp="1"/>
          </p:cNvSpPr>
          <p:nvPr>
            <p:ph type="dt" idx="10"/>
          </p:nvPr>
        </p:nvSpPr>
        <p:spPr>
          <a:xfrm>
            <a:off x="1689120" y="4784541"/>
            <a:ext cx="762900" cy="2739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BFBFBF"/>
              </a:buClr>
              <a:buSzPct val="100000"/>
              <a:buFont typeface="Arial"/>
              <a:buNone/>
              <a:defRPr sz="600" b="0" i="0" u="none" strike="noStrike" cap="none">
                <a:solidFill>
                  <a:srgbClr val="BFBFBF"/>
                </a:solidFill>
                <a:latin typeface="Arial"/>
                <a:ea typeface="Arial"/>
                <a:cs typeface="Arial"/>
                <a:sym typeface="Arial"/>
              </a:defRPr>
            </a:lvl1pPr>
            <a:lvl2pPr marL="457189"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378"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132"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28394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Quote Style</a:t>
            </a:r>
          </a:p>
        </p:txBody>
      </p:sp>
      <p:sp>
        <p:nvSpPr>
          <p:cNvPr id="3" name="Content Placeholder 2"/>
          <p:cNvSpPr>
            <a:spLocks noGrp="1"/>
          </p:cNvSpPr>
          <p:nvPr>
            <p:ph idx="1" hasCustomPrompt="1"/>
          </p:nvPr>
        </p:nvSpPr>
        <p:spPr/>
        <p:txBody>
          <a:bodyPr>
            <a:normAutofit/>
          </a:bodyPr>
          <a:lstStyle>
            <a:lvl1pPr marL="0" indent="0" algn="ctr">
              <a:buNone/>
              <a:defRPr sz="1800" b="0" i="0">
                <a:latin typeface="HelveticaNeueLT Std Lt"/>
                <a:cs typeface="HelveticaNeueLT Std Lt"/>
              </a:defRPr>
            </a:lvl1pPr>
          </a:lstStyle>
          <a:p>
            <a:pPr lvl="0"/>
            <a:r>
              <a:rPr lang="en-US" dirty="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a:t>consectetur</a:t>
            </a:r>
            <a:r>
              <a:rPr lang="en-US" dirty="0"/>
              <a:t>, from a Lorem Ipsum passage, and going through the cites of the word in classical literature, discovered the </a:t>
            </a:r>
            <a:r>
              <a:rPr lang="en-US" dirty="0" err="1"/>
              <a:t>undoubtable</a:t>
            </a:r>
            <a:r>
              <a:rPr lang="en-US" dirty="0"/>
              <a:t> source.”</a:t>
            </a:r>
            <a:br>
              <a:rPr lang="en-US" dirty="0"/>
            </a:br>
            <a:br>
              <a:rPr lang="en-US" dirty="0"/>
            </a:br>
            <a:r>
              <a:rPr lang="en-US" dirty="0"/>
              <a:t>—Source</a:t>
            </a:r>
          </a:p>
        </p:txBody>
      </p:sp>
      <p:sp>
        <p:nvSpPr>
          <p:cNvPr id="4" name="Date Placeholder 3"/>
          <p:cNvSpPr>
            <a:spLocks noGrp="1"/>
          </p:cNvSpPr>
          <p:nvPr>
            <p:ph type="dt" sz="half" idx="10"/>
          </p:nvPr>
        </p:nvSpPr>
        <p:spPr/>
        <p:txBody>
          <a:bodyPr/>
          <a:lstStyle>
            <a:lvl1pPr>
              <a:defRPr b="0" i="0">
                <a:latin typeface="HelveticaNeueLT Std Lt"/>
                <a:cs typeface="HelveticaNeueLT Std Lt"/>
              </a:defRPr>
            </a:lvl1pPr>
          </a:lstStyle>
          <a:p>
            <a:endParaRPr lang="en-US" dirty="0"/>
          </a:p>
        </p:txBody>
      </p:sp>
      <p:sp>
        <p:nvSpPr>
          <p:cNvPr id="5" name="Footer Placeholder 4"/>
          <p:cNvSpPr>
            <a:spLocks noGrp="1"/>
          </p:cNvSpPr>
          <p:nvPr>
            <p:ph type="ftr" sz="quarter" idx="11"/>
          </p:nvPr>
        </p:nvSpPr>
        <p:spPr/>
        <p:txBody>
          <a:bodyPr/>
          <a:lstStyle>
            <a:lvl1pPr>
              <a:defRPr b="0" i="0">
                <a:latin typeface="HelveticaNeueLT Std Lt"/>
                <a:cs typeface="HelveticaNeueLT Std Lt"/>
              </a:defRPr>
            </a:lvl1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US" dirty="0"/>
          </a:p>
        </p:txBody>
      </p:sp>
      <p:sp>
        <p:nvSpPr>
          <p:cNvPr id="6" name="Slide Number Placeholder 5"/>
          <p:cNvSpPr>
            <a:spLocks noGrp="1"/>
          </p:cNvSpPr>
          <p:nvPr>
            <p:ph type="sldNum" sz="quarter" idx="12"/>
          </p:nvPr>
        </p:nvSpPr>
        <p:spPr/>
        <p:txBody>
          <a:bodyPr/>
          <a:lstStyle>
            <a:lvl1pPr>
              <a:defRPr b="0" i="0">
                <a:latin typeface="HelveticaNeueLT Std Lt"/>
                <a:cs typeface="HelveticaNeueLT Std Lt"/>
              </a:defRPr>
            </a:lvl1p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76836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Shape 37"/>
        <p:cNvGrpSpPr/>
        <p:nvPr/>
      </p:nvGrpSpPr>
      <p:grpSpPr>
        <a:xfrm>
          <a:off x="0" y="0"/>
          <a:ext cx="0" cy="0"/>
          <a:chOff x="0" y="0"/>
          <a:chExt cx="0" cy="0"/>
        </a:xfrm>
      </p:grpSpPr>
      <p:sp>
        <p:nvSpPr>
          <p:cNvPr id="38" name="Shape 38"/>
          <p:cNvSpPr txBox="1">
            <a:spLocks noGrp="1"/>
          </p:cNvSpPr>
          <p:nvPr>
            <p:ph type="ftr" idx="11"/>
          </p:nvPr>
        </p:nvSpPr>
        <p:spPr>
          <a:xfrm>
            <a:off x="381000" y="5002221"/>
            <a:ext cx="3505200" cy="274319"/>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dirty="0"/>
          </a:p>
        </p:txBody>
      </p:sp>
      <p:sp>
        <p:nvSpPr>
          <p:cNvPr id="39" name="Shape 39"/>
          <p:cNvSpPr txBox="1">
            <a:spLocks noGrp="1"/>
          </p:cNvSpPr>
          <p:nvPr>
            <p:ph type="sldNum" idx="12"/>
          </p:nvPr>
        </p:nvSpPr>
        <p:spPr>
          <a:xfrm>
            <a:off x="6767914" y="5002221"/>
            <a:ext cx="1981199" cy="274319"/>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dirty="0"/>
          </a:p>
        </p:txBody>
      </p:sp>
      <p:sp>
        <p:nvSpPr>
          <p:cNvPr id="40" name="Shape 40"/>
          <p:cNvSpPr txBox="1">
            <a:spLocks noGrp="1"/>
          </p:cNvSpPr>
          <p:nvPr>
            <p:ph type="title"/>
          </p:nvPr>
        </p:nvSpPr>
        <p:spPr>
          <a:xfrm>
            <a:off x="381002" y="200026"/>
            <a:ext cx="7544152" cy="51911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12001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ue Text and Chart Slide">
    <p:spTree>
      <p:nvGrpSpPr>
        <p:cNvPr id="1" name=""/>
        <p:cNvGrpSpPr/>
        <p:nvPr/>
      </p:nvGrpSpPr>
      <p:grpSpPr>
        <a:xfrm>
          <a:off x="0" y="0"/>
          <a:ext cx="0" cy="0"/>
          <a:chOff x="0" y="0"/>
          <a:chExt cx="0" cy="0"/>
        </a:xfrm>
      </p:grpSpPr>
      <p:sp>
        <p:nvSpPr>
          <p:cNvPr id="13" name="Rectangle 12"/>
          <p:cNvSpPr/>
          <p:nvPr userDrawn="1"/>
        </p:nvSpPr>
        <p:spPr>
          <a:xfrm>
            <a:off x="0" y="0"/>
            <a:ext cx="36576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charset="0"/>
              <a:ea typeface="Arial" charset="0"/>
              <a:cs typeface="Arial" charset="0"/>
            </a:endParaRPr>
          </a:p>
        </p:txBody>
      </p:sp>
      <p:pic>
        <p:nvPicPr>
          <p:cNvPr id="14" name="Picture 13" descr="line-dot-pattern@2x.png"/>
          <p:cNvPicPr>
            <a:picLocks noChangeAspect="1"/>
          </p:cNvPicPr>
          <p:nvPr userDrawn="1"/>
        </p:nvPicPr>
        <p:blipFill rotWithShape="1">
          <a:blip r:embed="rId2">
            <a:alphaModFix amt="47000"/>
            <a:extLst>
              <a:ext uri="{28A0092B-C50C-407E-A947-70E740481C1C}">
                <a14:useLocalDpi xmlns:a14="http://schemas.microsoft.com/office/drawing/2010/main" val="0"/>
              </a:ext>
            </a:extLst>
          </a:blip>
          <a:srcRect/>
          <a:stretch/>
        </p:blipFill>
        <p:spPr>
          <a:xfrm rot="10800000">
            <a:off x="1" y="1770171"/>
            <a:ext cx="3654126" cy="3373329"/>
          </a:xfrm>
          <a:prstGeom prst="rect">
            <a:avLst/>
          </a:prstGeom>
        </p:spPr>
      </p:pic>
      <p:cxnSp>
        <p:nvCxnSpPr>
          <p:cNvPr id="16" name="Straight Connector 15"/>
          <p:cNvCxnSpPr/>
          <p:nvPr userDrawn="1"/>
        </p:nvCxnSpPr>
        <p:spPr>
          <a:xfrm>
            <a:off x="457200" y="1657350"/>
            <a:ext cx="2743200" cy="0"/>
          </a:xfrm>
          <a:prstGeom prst="line">
            <a:avLst/>
          </a:prstGeom>
          <a:ln w="12700" cap="rnd" cmpd="sng">
            <a:solidFill>
              <a:schemeClr val="bg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sp>
        <p:nvSpPr>
          <p:cNvPr id="18" name="Text Placeholder 16"/>
          <p:cNvSpPr>
            <a:spLocks noGrp="1"/>
          </p:cNvSpPr>
          <p:nvPr>
            <p:ph type="body" sz="quarter" idx="15" hasCustomPrompt="1"/>
          </p:nvPr>
        </p:nvSpPr>
        <p:spPr>
          <a:xfrm>
            <a:off x="4114800" y="209550"/>
            <a:ext cx="4800600" cy="4428887"/>
          </a:xfrm>
          <a:prstGeom prst="rect">
            <a:avLst/>
          </a:prstGeom>
        </p:spPr>
        <p:txBody>
          <a:bodyPr/>
          <a:lstStyle>
            <a:lvl1pPr marL="342900" indent="-342900">
              <a:buClr>
                <a:schemeClr val="accent1"/>
              </a:buClr>
              <a:buFont typeface="Arial"/>
              <a:buChar char="•"/>
              <a:defRPr sz="1400" b="0" i="0">
                <a:solidFill>
                  <a:schemeClr val="tx1"/>
                </a:solidFill>
                <a:latin typeface="Arial" charset="0"/>
                <a:ea typeface="Arial" charset="0"/>
                <a:cs typeface="Arial" charset="0"/>
              </a:defRPr>
            </a:lvl1pPr>
            <a:lvl2pPr marL="973138" indent="-515938">
              <a:buClr>
                <a:schemeClr val="accent1"/>
              </a:buClr>
              <a:buFont typeface="Arial"/>
              <a:buChar char="•"/>
              <a:defRPr sz="1400" b="0" i="0">
                <a:solidFill>
                  <a:schemeClr val="tx1"/>
                </a:solidFill>
                <a:latin typeface="Arial" charset="0"/>
                <a:ea typeface="Arial" charset="0"/>
                <a:cs typeface="Arial" charset="0"/>
              </a:defRPr>
            </a:lvl2pPr>
            <a:lvl3pPr marL="1143000" indent="-228600">
              <a:buClr>
                <a:schemeClr val="accent1"/>
              </a:buClr>
              <a:buFont typeface="Arial"/>
              <a:buChar char="•"/>
              <a:defRPr sz="1400" b="0" i="0">
                <a:solidFill>
                  <a:schemeClr val="tx1"/>
                </a:solidFill>
                <a:latin typeface="Arial" charset="0"/>
                <a:ea typeface="Arial" charset="0"/>
                <a:cs typeface="Arial" charset="0"/>
              </a:defRPr>
            </a:lvl3pPr>
            <a:lvl4pPr marL="1600200" indent="-228600">
              <a:buClr>
                <a:schemeClr val="accent1"/>
              </a:buClr>
              <a:buFont typeface="Arial"/>
              <a:buChar char="•"/>
              <a:defRPr sz="1400" b="0" i="0">
                <a:solidFill>
                  <a:schemeClr val="tx1"/>
                </a:solidFill>
                <a:latin typeface="Arial" charset="0"/>
                <a:ea typeface="Arial" charset="0"/>
                <a:cs typeface="Arial" charset="0"/>
              </a:defRPr>
            </a:lvl4pPr>
            <a:lvl5pPr marL="2057400" indent="-228600">
              <a:buClr>
                <a:schemeClr val="accent1"/>
              </a:buClr>
              <a:buFont typeface="Arial"/>
              <a:buChar char="•"/>
              <a:defRPr sz="1400" b="0" i="0">
                <a:solidFill>
                  <a:schemeClr val="tx1"/>
                </a:solidFill>
                <a:latin typeface="Arial" charset="0"/>
                <a:ea typeface="Arial" charset="0"/>
                <a:cs typeface="Arial"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6"/>
          </p:nvPr>
        </p:nvSpPr>
        <p:spPr/>
        <p:txBody>
          <a:bodyPr/>
          <a:lstStyle/>
          <a:p>
            <a:r>
              <a:rPr lang="de-DE"/>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US" dirty="0"/>
          </a:p>
        </p:txBody>
      </p:sp>
      <p:sp>
        <p:nvSpPr>
          <p:cNvPr id="6" name="Slide Number Placeholder 5"/>
          <p:cNvSpPr>
            <a:spLocks noGrp="1"/>
          </p:cNvSpPr>
          <p:nvPr>
            <p:ph type="sldNum" sz="quarter" idx="17"/>
          </p:nvPr>
        </p:nvSpPr>
        <p:spPr/>
        <p:txBody>
          <a:bodyPr/>
          <a:lstStyle/>
          <a:p>
            <a:fld id="{5A6FB346-E907-314D-8DE1-ECD2B2B6AA1B}" type="slidenum">
              <a:rPr lang="en-US" smtClean="0"/>
              <a:pPr/>
              <a:t>‹#›</a:t>
            </a:fld>
            <a:endParaRPr lang="en-US"/>
          </a:p>
        </p:txBody>
      </p:sp>
      <p:sp>
        <p:nvSpPr>
          <p:cNvPr id="10" name="Text Placeholder 10"/>
          <p:cNvSpPr>
            <a:spLocks noGrp="1"/>
          </p:cNvSpPr>
          <p:nvPr>
            <p:ph type="body" sz="quarter" idx="13" hasCustomPrompt="1"/>
          </p:nvPr>
        </p:nvSpPr>
        <p:spPr>
          <a:xfrm>
            <a:off x="457200" y="209550"/>
            <a:ext cx="2743200" cy="1371600"/>
          </a:xfrm>
          <a:prstGeom prst="rect">
            <a:avLst/>
          </a:prstGeom>
        </p:spPr>
        <p:txBody>
          <a:bodyPr anchor="b" anchorCtr="0">
            <a:noAutofit/>
          </a:bodyPr>
          <a:lstStyle>
            <a:lvl1pPr marL="0" indent="0" algn="l">
              <a:lnSpc>
                <a:spcPct val="80000"/>
              </a:lnSpc>
              <a:buNone/>
              <a:defRPr sz="3600" b="0" i="0">
                <a:solidFill>
                  <a:schemeClr val="bg1"/>
                </a:solidFill>
                <a:latin typeface="Arial" charset="0"/>
                <a:ea typeface="Arial" charset="0"/>
                <a:cs typeface="Arial" charset="0"/>
              </a:defRPr>
            </a:lvl1pPr>
          </a:lstStyle>
          <a:p>
            <a:pPr lvl="0"/>
            <a:r>
              <a:rPr lang="en-US" dirty="0"/>
              <a:t>Click to edit Title text style</a:t>
            </a:r>
          </a:p>
        </p:txBody>
      </p:sp>
      <p:sp>
        <p:nvSpPr>
          <p:cNvPr id="11" name="Text Placeholder 14"/>
          <p:cNvSpPr>
            <a:spLocks noGrp="1"/>
          </p:cNvSpPr>
          <p:nvPr>
            <p:ph type="body" sz="quarter" idx="14" hasCustomPrompt="1"/>
          </p:nvPr>
        </p:nvSpPr>
        <p:spPr>
          <a:xfrm>
            <a:off x="457200" y="1809750"/>
            <a:ext cx="2743200" cy="914400"/>
          </a:xfrm>
          <a:prstGeom prst="rect">
            <a:avLst/>
          </a:prstGeom>
        </p:spPr>
        <p:txBody>
          <a:bodyPr/>
          <a:lstStyle>
            <a:lvl1pPr marL="0" indent="0">
              <a:buNone/>
              <a:defRPr sz="2000" b="0" i="0" baseline="0">
                <a:solidFill>
                  <a:schemeClr val="bg1"/>
                </a:solidFill>
                <a:latin typeface="Arial" charset="0"/>
                <a:ea typeface="Arial" charset="0"/>
                <a:cs typeface="Arial" charset="0"/>
              </a:defRPr>
            </a:lvl1pPr>
            <a:lvl2pPr>
              <a:defRPr b="0" i="0">
                <a:solidFill>
                  <a:schemeClr val="bg1"/>
                </a:solidFill>
                <a:latin typeface="Helvetica Neue"/>
                <a:cs typeface="Helvetica Neue"/>
              </a:defRPr>
            </a:lvl2pPr>
            <a:lvl3pPr>
              <a:defRPr b="0" i="0">
                <a:solidFill>
                  <a:schemeClr val="bg1"/>
                </a:solidFill>
                <a:latin typeface="Helvetica Neue"/>
                <a:cs typeface="Helvetica Neue"/>
              </a:defRPr>
            </a:lvl3pPr>
            <a:lvl4pPr>
              <a:defRPr b="0" i="0">
                <a:solidFill>
                  <a:schemeClr val="bg1"/>
                </a:solidFill>
                <a:latin typeface="Helvetica Neue"/>
                <a:cs typeface="Helvetica Neue"/>
              </a:defRPr>
            </a:lvl4pPr>
            <a:lvl5pPr>
              <a:defRPr b="0" i="0">
                <a:solidFill>
                  <a:schemeClr val="bg1"/>
                </a:solidFill>
                <a:latin typeface="Helvetica Neue"/>
                <a:cs typeface="Helvetica Neue"/>
              </a:defRPr>
            </a:lvl5pPr>
          </a:lstStyle>
          <a:p>
            <a:pPr lvl="0"/>
            <a:r>
              <a:rPr lang="en-US" dirty="0"/>
              <a:t>Click to edit Sub title text style</a:t>
            </a:r>
          </a:p>
        </p:txBody>
      </p:sp>
    </p:spTree>
    <p:extLst>
      <p:ext uri="{BB962C8B-B14F-4D97-AF65-F5344CB8AC3E}">
        <p14:creationId xmlns:p14="http://schemas.microsoft.com/office/powerpoint/2010/main" val="58959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Slide 1">
  <p:cSld name="1_Title Slide 1">
    <p:spTree>
      <p:nvGrpSpPr>
        <p:cNvPr id="1" name="Shape 160"/>
        <p:cNvGrpSpPr/>
        <p:nvPr/>
      </p:nvGrpSpPr>
      <p:grpSpPr>
        <a:xfrm>
          <a:off x="0" y="0"/>
          <a:ext cx="0" cy="0"/>
          <a:chOff x="0" y="0"/>
          <a:chExt cx="0" cy="0"/>
        </a:xfrm>
      </p:grpSpPr>
      <p:pic>
        <p:nvPicPr>
          <p:cNvPr id="161" name="Shape 16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2" name="Shape 162"/>
          <p:cNvSpPr txBox="1">
            <a:spLocks noGrp="1"/>
          </p:cNvSpPr>
          <p:nvPr>
            <p:ph type="body" idx="1"/>
          </p:nvPr>
        </p:nvSpPr>
        <p:spPr>
          <a:xfrm>
            <a:off x="457200" y="3015512"/>
            <a:ext cx="3409500" cy="11892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0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3" name="Shape 163"/>
          <p:cNvSpPr txBox="1">
            <a:spLocks noGrp="1"/>
          </p:cNvSpPr>
          <p:nvPr>
            <p:ph type="title"/>
          </p:nvPr>
        </p:nvSpPr>
        <p:spPr>
          <a:xfrm>
            <a:off x="457200" y="1702021"/>
            <a:ext cx="3409500" cy="1299000"/>
          </a:xfrm>
          <a:prstGeom prst="rect">
            <a:avLst/>
          </a:prstGeom>
          <a:noFill/>
          <a:ln>
            <a:noFill/>
          </a:ln>
        </p:spPr>
        <p:txBody>
          <a:bodyPr spcFirstLastPara="1" wrap="square" lIns="91425" tIns="91425" rIns="91425" bIns="91425" anchor="b" anchorCtr="0"/>
          <a:lstStyle>
            <a:lvl1pPr marR="0" lvl="0" algn="l" rtl="0">
              <a:lnSpc>
                <a:spcPct val="80000"/>
              </a:lnSpc>
              <a:spcBef>
                <a:spcPts val="0"/>
              </a:spcBef>
              <a:spcAft>
                <a:spcPts val="0"/>
              </a:spcAft>
              <a:buClr>
                <a:schemeClr val="lt1"/>
              </a:buClr>
              <a:buSzPts val="1400"/>
              <a:buFont typeface="Arial"/>
              <a:buNone/>
              <a:defRPr sz="32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64" name="Shape 164"/>
          <p:cNvPicPr preferRelativeResize="0"/>
          <p:nvPr/>
        </p:nvPicPr>
        <p:blipFill rotWithShape="1">
          <a:blip r:embed="rId3">
            <a:alphaModFix/>
          </a:blip>
          <a:srcRect/>
          <a:stretch/>
        </p:blipFill>
        <p:spPr>
          <a:xfrm>
            <a:off x="6617524" y="4709160"/>
            <a:ext cx="2496313" cy="402710"/>
          </a:xfrm>
          <a:prstGeom prst="rect">
            <a:avLst/>
          </a:prstGeom>
          <a:noFill/>
          <a:ln>
            <a:noFill/>
          </a:ln>
        </p:spPr>
      </p:pic>
      <p:sp>
        <p:nvSpPr>
          <p:cNvPr id="165" name="Shape 165"/>
          <p:cNvSpPr txBox="1">
            <a:spLocks noGrp="1"/>
          </p:cNvSpPr>
          <p:nvPr>
            <p:ph type="sldNum" idx="12"/>
          </p:nvPr>
        </p:nvSpPr>
        <p:spPr>
          <a:xfrm>
            <a:off x="99060" y="4789170"/>
            <a:ext cx="289500" cy="2745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L="0" marR="0" lvl="1"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2pPr>
            <a:lvl3pPr marL="0" marR="0" lvl="2"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3pPr>
            <a:lvl4pPr marL="0" marR="0" lvl="3"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4pPr>
            <a:lvl5pPr marL="0" marR="0" lvl="4"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5pPr>
            <a:lvl6pPr marL="0" marR="0" lvl="5"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6pPr>
            <a:lvl7pPr marL="0" marR="0" lvl="6"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7pPr>
            <a:lvl8pPr marL="0" marR="0" lvl="7"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8pPr>
            <a:lvl9pPr marL="0" marR="0" lvl="8"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66" name="Shape 166"/>
          <p:cNvSpPr txBox="1">
            <a:spLocks noGrp="1"/>
          </p:cNvSpPr>
          <p:nvPr>
            <p:ph type="dt" idx="10"/>
          </p:nvPr>
        </p:nvSpPr>
        <p:spPr>
          <a:xfrm>
            <a:off x="474791" y="4790122"/>
            <a:ext cx="2057400" cy="2745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Shape 167"/>
          <p:cNvSpPr txBox="1">
            <a:spLocks noGrp="1"/>
          </p:cNvSpPr>
          <p:nvPr>
            <p:ph type="ftr" idx="11"/>
          </p:nvPr>
        </p:nvSpPr>
        <p:spPr>
          <a:xfrm>
            <a:off x="3028950" y="4789169"/>
            <a:ext cx="3086100" cy="274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2756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12"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16" name="Footer Placeholder 1"/>
          <p:cNvSpPr>
            <a:spLocks noGrp="1"/>
          </p:cNvSpPr>
          <p:nvPr>
            <p:ph type="ftr" sz="quarter" idx="3"/>
          </p:nvPr>
        </p:nvSpPr>
        <p:spPr>
          <a:xfrm>
            <a:off x="457200" y="4769146"/>
            <a:ext cx="6864585"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691671"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8"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20"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4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bar Slide">
    <p:spTree>
      <p:nvGrpSpPr>
        <p:cNvPr id="1" name="Shape 88"/>
        <p:cNvGrpSpPr/>
        <p:nvPr/>
      </p:nvGrpSpPr>
      <p:grpSpPr>
        <a:xfrm>
          <a:off x="0" y="0"/>
          <a:ext cx="0" cy="0"/>
          <a:chOff x="0" y="0"/>
          <a:chExt cx="0" cy="0"/>
        </a:xfrm>
      </p:grpSpPr>
      <p:sp>
        <p:nvSpPr>
          <p:cNvPr id="13" name="Round Single Corner Rectangle 12"/>
          <p:cNvSpPr/>
          <p:nvPr userDrawn="1"/>
        </p:nvSpPr>
        <p:spPr>
          <a:xfrm flipV="1">
            <a:off x="0" y="-2"/>
            <a:ext cx="3654128" cy="5143502"/>
          </a:xfrm>
          <a:prstGeom prst="round1Rect">
            <a:avLst>
              <a:gd name="adj" fmla="val 284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Shape 98"/>
          <p:cNvSpPr/>
          <p:nvPr userDrawn="1"/>
        </p:nvSpPr>
        <p:spPr>
          <a:xfrm>
            <a:off x="-3472" y="659747"/>
            <a:ext cx="3657600" cy="184280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14" name="Shape 74" descr="line-dot-pattern@2x.png"/>
          <p:cNvPicPr preferRelativeResize="0"/>
          <p:nvPr userDrawn="1"/>
        </p:nvPicPr>
        <p:blipFill rotWithShape="1">
          <a:blip r:embed="rId3" cstate="print">
            <a:alphaModFix amt="25000"/>
            <a:extLst>
              <a:ext uri="{28A0092B-C50C-407E-A947-70E740481C1C}">
                <a14:useLocalDpi xmlns:a14="http://schemas.microsoft.com/office/drawing/2010/main"/>
              </a:ext>
            </a:extLst>
          </a:blip>
          <a:srcRect/>
          <a:stretch/>
        </p:blipFill>
        <p:spPr>
          <a:xfrm>
            <a:off x="0" y="817418"/>
            <a:ext cx="3654128" cy="4326018"/>
          </a:xfrm>
          <a:prstGeom prst="rect">
            <a:avLst/>
          </a:prstGeom>
          <a:noFill/>
          <a:ln>
            <a:noFill/>
          </a:ln>
        </p:spPr>
      </p:pic>
      <p:sp>
        <p:nvSpPr>
          <p:cNvPr id="17" name="Content Placeholder 2"/>
          <p:cNvSpPr>
            <a:spLocks noGrp="1"/>
          </p:cNvSpPr>
          <p:nvPr>
            <p:ph sz="quarter" idx="16"/>
          </p:nvPr>
        </p:nvSpPr>
        <p:spPr>
          <a:xfrm>
            <a:off x="4111328" y="659747"/>
            <a:ext cx="4575472" cy="3941290"/>
          </a:xfrm>
          <a:prstGeom prst="rect">
            <a:avLst/>
          </a:prstGeom>
        </p:spPr>
        <p:txBody>
          <a:bodyPr lIns="0"/>
          <a:lstStyle>
            <a:lvl1pPr marL="233363" marR="0" indent="-227013" algn="l" rtl="0">
              <a:lnSpc>
                <a:spcPct val="100000"/>
              </a:lnSpc>
              <a:spcBef>
                <a:spcPts val="400"/>
              </a:spcBef>
              <a:spcAft>
                <a:spcPts val="16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ts val="14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p:txBody>
      </p:sp>
      <p:sp>
        <p:nvSpPr>
          <p:cNvPr id="20" name="Shape 71"/>
          <p:cNvSpPr txBox="1">
            <a:spLocks noGrp="1"/>
          </p:cNvSpPr>
          <p:nvPr>
            <p:ph type="body" idx="1"/>
          </p:nvPr>
        </p:nvSpPr>
        <p:spPr>
          <a:xfrm>
            <a:off x="457200" y="1733643"/>
            <a:ext cx="3089305" cy="680970"/>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6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1" name="Shape 64"/>
          <p:cNvSpPr txBox="1">
            <a:spLocks noGrp="1"/>
          </p:cNvSpPr>
          <p:nvPr>
            <p:ph type="title"/>
          </p:nvPr>
        </p:nvSpPr>
        <p:spPr>
          <a:xfrm>
            <a:off x="457200" y="890791"/>
            <a:ext cx="3089305" cy="828360"/>
          </a:xfrm>
          <a:prstGeom prst="rect">
            <a:avLst/>
          </a:prstGeom>
          <a:noFill/>
          <a:ln>
            <a:noFill/>
          </a:ln>
        </p:spPr>
        <p:txBody>
          <a:bodyPr spcFirstLastPara="1" wrap="square" lIns="0" tIns="91425" rIns="91425" bIns="91425" anchor="b" anchorCtr="0"/>
          <a:lstStyle>
            <a:lvl1pPr marL="0" marR="0" lvl="0" indent="0" algn="l" rtl="0">
              <a:lnSpc>
                <a:spcPct val="90000"/>
              </a:lnSpc>
              <a:spcBef>
                <a:spcPts val="0"/>
              </a:spcBef>
              <a:spcAft>
                <a:spcPts val="0"/>
              </a:spcAft>
              <a:buClr>
                <a:schemeClr val="lt1"/>
              </a:buClr>
              <a:buSzPts val="1400"/>
              <a:buFont typeface="Arial"/>
              <a:buNone/>
              <a:defRPr sz="28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a:t>Click to edit Master title style</a:t>
            </a:r>
            <a:endParaRPr lang="en-US" dirty="0"/>
          </a:p>
        </p:txBody>
      </p:sp>
      <p:sp>
        <p:nvSpPr>
          <p:cNvPr id="16"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8"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23"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line-dot-pattern@2x.png"/>
          <p:cNvPicPr>
            <a:picLocks noChangeAspect="1"/>
          </p:cNvPicPr>
          <p:nvPr userDrawn="1"/>
        </p:nvPicPr>
        <p:blipFill rotWithShape="1">
          <a:blip r:embed="rId4">
            <a:alphaModFix amt="40000"/>
            <a:extLst>
              <a:ext uri="{28A0092B-C50C-407E-A947-70E740481C1C}">
                <a14:useLocalDpi xmlns:a14="http://schemas.microsoft.com/office/drawing/2010/main"/>
              </a:ext>
            </a:extLst>
          </a:blip>
          <a:srcRect/>
          <a:stretch/>
        </p:blipFill>
        <p:spPr>
          <a:xfrm>
            <a:off x="0" y="-54964"/>
            <a:ext cx="6248400" cy="5198464"/>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739215" y="4803191"/>
            <a:ext cx="2284327" cy="220639"/>
          </a:xfrm>
          <a:prstGeom prst="rect">
            <a:avLst/>
          </a:prstGeom>
        </p:spPr>
      </p:pic>
      <p:pic>
        <p:nvPicPr>
          <p:cNvPr id="15" name="Picture 14"/>
          <p:cNvPicPr>
            <a:picLocks noChangeAspect="1"/>
          </p:cNvPicPr>
          <p:nvPr userDrawn="1"/>
        </p:nvPicPr>
        <p:blipFill>
          <a:blip r:embed="rId6" cstate="screen">
            <a:lum bright="70000" contrast="-70000"/>
            <a:alphaModFix amt="29000"/>
            <a:extLst>
              <a:ext uri="{28A0092B-C50C-407E-A947-70E740481C1C}">
                <a14:useLocalDpi xmlns:a14="http://schemas.microsoft.com/office/drawing/2010/main"/>
              </a:ext>
            </a:extLst>
          </a:blip>
          <a:stretch>
            <a:fillRect/>
          </a:stretch>
        </p:blipFill>
        <p:spPr>
          <a:xfrm>
            <a:off x="3454744" y="1733071"/>
            <a:ext cx="3350010" cy="3392685"/>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a:t>Click to edit Title text</a:t>
            </a:r>
          </a:p>
        </p:txBody>
      </p:sp>
      <p:sp>
        <p:nvSpPr>
          <p:cNvPr id="11"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endParaRPr lang="en-US" dirty="0"/>
          </a:p>
        </p:txBody>
      </p:sp>
      <p:sp>
        <p:nvSpPr>
          <p:cNvPr id="12"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chemeClr val="bg1"/>
                </a:solidFill>
              </a:defRPr>
            </a:lvl1pPr>
          </a:lstStyle>
          <a:p>
            <a:fld id="{B2ACA3F6-9BF3-9640-9039-906AF661142D}" type="slidenum">
              <a:rPr lang="en-US" smtClean="0"/>
              <a:pPr/>
              <a:t>‹#›</a:t>
            </a:fld>
            <a:endParaRPr lang="en-US" dirty="0"/>
          </a:p>
        </p:txBody>
      </p:sp>
      <p:sp>
        <p:nvSpPr>
          <p:cNvPr id="16"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schemeClr val="bg1"/>
                </a:solidFill>
                <a:effectLst/>
                <a:uLnTx/>
                <a:uFillTx/>
                <a:latin typeface="Arial" charset="0"/>
                <a:ea typeface="Arial" charset="0"/>
                <a:cs typeface="Arial" charset="0"/>
              </a:defRPr>
            </a:lvl1pPr>
          </a:lstStyle>
          <a:p>
            <a:r>
              <a:rPr lang="en-US"/>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61"/>
        <p:cNvGrpSpPr/>
        <p:nvPr/>
      </p:nvGrpSpPr>
      <p:grpSpPr>
        <a:xfrm>
          <a:off x="0" y="0"/>
          <a:ext cx="0" cy="0"/>
          <a:chOff x="0" y="0"/>
          <a:chExt cx="0" cy="0"/>
        </a:xfrm>
      </p:grpSpPr>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8"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1"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14"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Shape 61"/>
        <p:cNvGrpSpPr/>
        <p:nvPr/>
      </p:nvGrpSpPr>
      <p:grpSpPr>
        <a:xfrm>
          <a:off x="0" y="0"/>
          <a:ext cx="0" cy="0"/>
          <a:chOff x="0" y="0"/>
          <a:chExt cx="0" cy="0"/>
        </a:xfrm>
      </p:grpSpPr>
      <p:sp>
        <p:nvSpPr>
          <p:cNvPr id="19" name="Round Single Corner Rectangle 18"/>
          <p:cNvSpPr/>
          <p:nvPr userDrawn="1"/>
        </p:nvSpPr>
        <p:spPr>
          <a:xfrm rot="5400000">
            <a:off x="2000247" y="-2000250"/>
            <a:ext cx="5143501" cy="9144002"/>
          </a:xfrm>
          <a:prstGeom prst="round1Rect">
            <a:avLst>
              <a:gd name="adj"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17" name="Shape 74" descr="line-dot-pattern@2x.png"/>
          <p:cNvPicPr preferRelativeResize="0"/>
          <p:nvPr userDrawn="1"/>
        </p:nvPicPr>
        <p:blipFill rotWithShape="1">
          <a:blip r:embed="rId4" cstate="print">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V="1">
            <a:off x="0" y="0"/>
            <a:ext cx="4286808" cy="4046784"/>
          </a:xfrm>
          <a:prstGeom prst="rect">
            <a:avLst/>
          </a:prstGeom>
          <a:noFill/>
          <a:ln>
            <a:noFill/>
          </a:ln>
        </p:spPr>
      </p:pic>
      <p:sp>
        <p:nvSpPr>
          <p:cNvPr id="9"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schemeClr val="tx1"/>
                </a:solidFill>
                <a:effectLst/>
                <a:uLnTx/>
                <a:uFillTx/>
                <a:latin typeface="Arial" charset="0"/>
                <a:ea typeface="Arial" charset="0"/>
                <a:cs typeface="Arial" charset="0"/>
              </a:defRPr>
            </a:lvl1pPr>
          </a:lstStyle>
          <a:p>
            <a:endParaRPr lang="en-US" dirty="0"/>
          </a:p>
        </p:txBody>
      </p:sp>
      <p:sp>
        <p:nvSpPr>
          <p:cNvPr id="11"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chemeClr val="tx1"/>
                </a:solidFill>
              </a:defRPr>
            </a:lvl1pPr>
          </a:lstStyle>
          <a:p>
            <a:fld id="{B2ACA3F6-9BF3-9640-9039-906AF661142D}" type="slidenum">
              <a:rPr lang="en-US" smtClean="0"/>
              <a:pPr/>
              <a:t>‹#›</a:t>
            </a:fld>
            <a:endParaRPr lang="en-US" dirty="0"/>
          </a:p>
        </p:txBody>
      </p:sp>
      <p:sp>
        <p:nvSpPr>
          <p:cNvPr id="14" name="Footer Placeholder 1"/>
          <p:cNvSpPr>
            <a:spLocks noGrp="1"/>
          </p:cNvSpPr>
          <p:nvPr>
            <p:ph type="ftr" sz="quarter" idx="3"/>
          </p:nvPr>
        </p:nvSpPr>
        <p:spPr>
          <a:xfrm>
            <a:off x="347472" y="4790122"/>
            <a:ext cx="7564863" cy="274637"/>
          </a:xfrm>
          <a:prstGeom prst="rect">
            <a:avLst/>
          </a:prstGeom>
        </p:spPr>
        <p:txBody>
          <a:bodyPr lIns="0" rIns="0" anchor="b"/>
          <a:lstStyle>
            <a:lvl1pPr algn="ctr">
              <a:defRPr kumimoji="0" lang="en-US" sz="600" kern="1200" spc="0" normalizeH="0" baseline="0">
                <a:ln>
                  <a:noFill/>
                </a:ln>
                <a:solidFill>
                  <a:schemeClr val="tx1"/>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ue Text Slide">
  <p:cSld name="1_Blue Text Slide">
    <p:spTree>
      <p:nvGrpSpPr>
        <p:cNvPr id="1" name="Shape 25"/>
        <p:cNvGrpSpPr/>
        <p:nvPr/>
      </p:nvGrpSpPr>
      <p:grpSpPr>
        <a:xfrm>
          <a:off x="0" y="0"/>
          <a:ext cx="0" cy="0"/>
          <a:chOff x="0" y="0"/>
          <a:chExt cx="0" cy="0"/>
        </a:xfrm>
      </p:grpSpPr>
      <p:sp>
        <p:nvSpPr>
          <p:cNvPr id="26" name="Shape 26"/>
          <p:cNvSpPr/>
          <p:nvPr/>
        </p:nvSpPr>
        <p:spPr>
          <a:xfrm rot="10800000" flipH="1">
            <a:off x="-1" y="-6"/>
            <a:ext cx="9144001" cy="866491"/>
          </a:xfrm>
          <a:prstGeom prst="round1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 name="Shape 27"/>
          <p:cNvSpPr txBox="1">
            <a:spLocks noGrp="1"/>
          </p:cNvSpPr>
          <p:nvPr>
            <p:ph type="title"/>
          </p:nvPr>
        </p:nvSpPr>
        <p:spPr>
          <a:xfrm>
            <a:off x="457200" y="270472"/>
            <a:ext cx="6726195" cy="548048"/>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8" name="Shape 28" descr="line-dot-pattern@2x.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rot="-5400000">
            <a:off x="7179812" y="-1097707"/>
            <a:ext cx="866487" cy="3061892"/>
          </a:xfrm>
          <a:prstGeom prst="rect">
            <a:avLst/>
          </a:prstGeom>
          <a:noFill/>
          <a:ln>
            <a:noFill/>
          </a:ln>
        </p:spPr>
      </p:pic>
      <p:sp>
        <p:nvSpPr>
          <p:cNvPr id="29" name="Shape 29"/>
          <p:cNvSpPr txBox="1">
            <a:spLocks noGrp="1"/>
          </p:cNvSpPr>
          <p:nvPr>
            <p:ph type="body" idx="1"/>
          </p:nvPr>
        </p:nvSpPr>
        <p:spPr>
          <a:xfrm>
            <a:off x="457200" y="1123949"/>
            <a:ext cx="8229600" cy="3477087"/>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28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accent5"/>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0" name="Shape 3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617524" y="4709160"/>
            <a:ext cx="2496312" cy="402710"/>
          </a:xfrm>
          <a:prstGeom prst="rect">
            <a:avLst/>
          </a:prstGeom>
          <a:noFill/>
          <a:ln>
            <a:noFill/>
          </a:ln>
        </p:spPr>
      </p:pic>
      <p:pic>
        <p:nvPicPr>
          <p:cNvPr id="33" name="Shape 33"/>
          <p:cNvPicPr preferRelativeResize="0"/>
          <p:nvPr/>
        </p:nvPicPr>
        <p:blipFill rotWithShape="1">
          <a:blip r:embed="rId4" cstate="print">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a:noFill/>
          <a:ln>
            <a:noFill/>
          </a:ln>
        </p:spPr>
      </p:pic>
      <p:sp>
        <p:nvSpPr>
          <p:cNvPr id="11"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2"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13"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extLst>
      <p:ext uri="{BB962C8B-B14F-4D97-AF65-F5344CB8AC3E}">
        <p14:creationId xmlns:p14="http://schemas.microsoft.com/office/powerpoint/2010/main" val="5051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Orange Section Head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57200" y="205979"/>
            <a:ext cx="8229600" cy="689371"/>
          </a:xfrm>
          <a:prstGeom prst="rect">
            <a:avLst/>
          </a:prstGeom>
        </p:spPr>
        <p:txBody>
          <a:bodyPr>
            <a:normAutofit/>
          </a:bodyPr>
          <a:lstStyle>
            <a:lvl1pPr algn="l">
              <a:lnSpc>
                <a:spcPct val="80000"/>
              </a:lnSpc>
              <a:defRPr sz="3600" b="0" i="0" baseline="0">
                <a:solidFill>
                  <a:schemeClr val="accent1"/>
                </a:solidFill>
                <a:latin typeface="Arial" charset="0"/>
                <a:ea typeface="Arial" charset="0"/>
                <a:cs typeface="Arial" charset="0"/>
              </a:defRPr>
            </a:lvl1pPr>
          </a:lstStyle>
          <a:p>
            <a:r>
              <a:rPr lang="en-US" dirty="0"/>
              <a:t>Click to edit Title text</a:t>
            </a:r>
          </a:p>
        </p:txBody>
      </p:sp>
      <p:cxnSp>
        <p:nvCxnSpPr>
          <p:cNvPr id="9" name="Straight Connector 8"/>
          <p:cNvCxnSpPr/>
          <p:nvPr userDrawn="1"/>
        </p:nvCxnSpPr>
        <p:spPr>
          <a:xfrm>
            <a:off x="457200" y="920750"/>
            <a:ext cx="8229600" cy="0"/>
          </a:xfrm>
          <a:prstGeom prst="line">
            <a:avLst/>
          </a:prstGeom>
          <a:ln w="12700" cmpd="sng">
            <a:solidFill>
              <a:schemeClr val="accent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sp>
        <p:nvSpPr>
          <p:cNvPr id="10" name="Content Placeholder 23"/>
          <p:cNvSpPr>
            <a:spLocks noGrp="1"/>
          </p:cNvSpPr>
          <p:nvPr>
            <p:ph sz="quarter" idx="10" hasCustomPrompt="1"/>
          </p:nvPr>
        </p:nvSpPr>
        <p:spPr>
          <a:xfrm>
            <a:off x="457200" y="1120775"/>
            <a:ext cx="8229600" cy="3517662"/>
          </a:xfrm>
          <a:prstGeom prst="rect">
            <a:avLst/>
          </a:prstGeom>
        </p:spPr>
        <p:txBody>
          <a:bodyPr vert="horz"/>
          <a:lstStyle>
            <a:lvl1pPr marL="0" indent="0">
              <a:buNone/>
              <a:defRPr sz="1600" b="0" i="0" baseline="0">
                <a:latin typeface="Arial" charset="0"/>
                <a:ea typeface="Arial" charset="0"/>
                <a:cs typeface="Arial" charset="0"/>
              </a:defRPr>
            </a:lvl1pPr>
            <a:lvl2pPr>
              <a:defRPr sz="1400" b="0" i="0">
                <a:latin typeface="Helvetica Neue Light"/>
                <a:cs typeface="Helvetica Neue Light"/>
              </a:defRPr>
            </a:lvl2pPr>
            <a:lvl3pPr>
              <a:defRPr sz="1400" b="0" i="0">
                <a:latin typeface="Helvetica Neue Light"/>
                <a:cs typeface="Helvetica Neue Light"/>
              </a:defRPr>
            </a:lvl3pPr>
            <a:lvl4pPr>
              <a:defRPr sz="1400" b="0" i="0">
                <a:latin typeface="Helvetica Neue Light"/>
                <a:cs typeface="Helvetica Neue Light"/>
              </a:defRPr>
            </a:lvl4pPr>
            <a:lvl5pPr>
              <a:defRPr sz="1400" b="0" i="0">
                <a:latin typeface="Helvetica Neue Light"/>
                <a:cs typeface="Helvetica Neue Light"/>
              </a:defRPr>
            </a:lvl5pPr>
          </a:lstStyle>
          <a:p>
            <a:pPr lvl="0"/>
            <a:r>
              <a:rPr lang="en-US" dirty="0"/>
              <a:t>Click to edit edit text / insert an image / create a chart, </a:t>
            </a:r>
            <a:r>
              <a:rPr lang="en-US" dirty="0" err="1"/>
              <a:t>etc</a:t>
            </a:r>
            <a:endParaRPr lang="en-US" dirty="0"/>
          </a:p>
        </p:txBody>
      </p:sp>
      <p:sp>
        <p:nvSpPr>
          <p:cNvPr id="13" name="Footer Placeholder 12"/>
          <p:cNvSpPr>
            <a:spLocks noGrp="1"/>
          </p:cNvSpPr>
          <p:nvPr>
            <p:ph type="ftr" sz="quarter" idx="11"/>
          </p:nvPr>
        </p:nvSpPr>
        <p:spPr>
          <a:xfrm>
            <a:off x="457200" y="4790122"/>
            <a:ext cx="7455135" cy="274637"/>
          </a:xfrm>
        </p:spPr>
        <p:txBody>
          <a:bodyPr/>
          <a:lstStyle/>
          <a:p>
            <a:r>
              <a:rPr lang="de-DE"/>
              <a:t>© 2018 </a:t>
            </a:r>
            <a:r>
              <a:rPr lang="de-DE" dirty="0" err="1"/>
              <a:t>DataStax</a:t>
            </a:r>
            <a:r>
              <a:rPr lang="de-DE" dirty="0"/>
              <a:t>, All </a:t>
            </a:r>
            <a:r>
              <a:rPr lang="de-DE" dirty="0" err="1"/>
              <a:t>Rights</a:t>
            </a:r>
            <a:r>
              <a:rPr lang="de-DE" dirty="0"/>
              <a:t> </a:t>
            </a:r>
            <a:r>
              <a:rPr lang="de-DE" dirty="0" err="1"/>
              <a:t>Reserved</a:t>
            </a:r>
            <a:r>
              <a:rPr lang="de-DE" dirty="0"/>
              <a:t>. </a:t>
            </a:r>
            <a:r>
              <a:rPr lang="de-DE" dirty="0" err="1"/>
              <a:t>DataStax</a:t>
            </a:r>
            <a:r>
              <a:rPr lang="de-DE" dirty="0"/>
              <a:t> </a:t>
            </a:r>
            <a:r>
              <a:rPr lang="de-DE" dirty="0" err="1"/>
              <a:t>is</a:t>
            </a:r>
            <a:r>
              <a:rPr lang="de-DE" dirty="0"/>
              <a:t> a registered </a:t>
            </a:r>
            <a:r>
              <a:rPr lang="de-DE" dirty="0" err="1"/>
              <a:t>trademark</a:t>
            </a:r>
            <a:r>
              <a:rPr lang="de-DE" dirty="0"/>
              <a:t> </a:t>
            </a:r>
            <a:r>
              <a:rPr lang="de-DE" dirty="0" err="1"/>
              <a:t>of</a:t>
            </a:r>
            <a:r>
              <a:rPr lang="de-DE" dirty="0"/>
              <a:t> </a:t>
            </a:r>
            <a:r>
              <a:rPr lang="de-DE" dirty="0" err="1"/>
              <a:t>DataStax</a:t>
            </a:r>
            <a:r>
              <a:rPr lang="de-DE" dirty="0"/>
              <a:t>, Inc. </a:t>
            </a:r>
            <a:r>
              <a:rPr lang="de-DE" dirty="0" err="1"/>
              <a:t>and</a:t>
            </a:r>
            <a:r>
              <a:rPr lang="de-DE" dirty="0"/>
              <a:t> </a:t>
            </a:r>
            <a:r>
              <a:rPr lang="de-DE" dirty="0" err="1"/>
              <a:t>its</a:t>
            </a:r>
            <a:r>
              <a:rPr lang="de-DE" dirty="0"/>
              <a:t> </a:t>
            </a:r>
            <a:r>
              <a:rPr lang="de-DE" dirty="0" err="1"/>
              <a:t>subsidiaries</a:t>
            </a:r>
            <a:r>
              <a:rPr lang="de-DE" dirty="0"/>
              <a:t> in </a:t>
            </a:r>
            <a:r>
              <a:rPr lang="de-DE" dirty="0" err="1"/>
              <a:t>the</a:t>
            </a:r>
            <a:r>
              <a:rPr lang="de-DE" dirty="0"/>
              <a:t> United States </a:t>
            </a:r>
            <a:r>
              <a:rPr lang="de-DE" dirty="0" err="1"/>
              <a:t>and</a:t>
            </a:r>
            <a:r>
              <a:rPr lang="de-DE" dirty="0"/>
              <a:t>/</a:t>
            </a:r>
            <a:r>
              <a:rPr lang="de-DE" dirty="0" err="1"/>
              <a:t>or</a:t>
            </a:r>
            <a:r>
              <a:rPr lang="de-DE" dirty="0"/>
              <a:t> </a:t>
            </a:r>
            <a:r>
              <a:rPr lang="de-DE" dirty="0" err="1"/>
              <a:t>other</a:t>
            </a:r>
            <a:r>
              <a:rPr lang="de-DE" dirty="0"/>
              <a:t> countries. Apache Cassandra, Apache, Spark, </a:t>
            </a:r>
            <a:r>
              <a:rPr lang="de-DE" dirty="0" err="1"/>
              <a:t>and</a:t>
            </a:r>
            <a:r>
              <a:rPr lang="de-DE" dirty="0"/>
              <a:t> Cassandra </a:t>
            </a:r>
            <a:r>
              <a:rPr lang="de-DE" dirty="0" err="1"/>
              <a:t>are</a:t>
            </a:r>
            <a:r>
              <a:rPr lang="de-DE" dirty="0"/>
              <a:t> </a:t>
            </a:r>
            <a:r>
              <a:rPr lang="de-DE" dirty="0" err="1"/>
              <a:t>trademarks</a:t>
            </a:r>
            <a:r>
              <a:rPr lang="de-DE" dirty="0"/>
              <a:t> </a:t>
            </a:r>
            <a:r>
              <a:rPr lang="de-DE" dirty="0" err="1"/>
              <a:t>of</a:t>
            </a:r>
            <a:r>
              <a:rPr lang="de-DE" dirty="0"/>
              <a:t> </a:t>
            </a:r>
            <a:r>
              <a:rPr lang="de-DE" dirty="0" err="1"/>
              <a:t>the</a:t>
            </a:r>
            <a:r>
              <a:rPr lang="de-DE" dirty="0"/>
              <a:t> Apache Software </a:t>
            </a:r>
            <a:r>
              <a:rPr lang="de-DE" dirty="0" err="1"/>
              <a:t>Foundation</a:t>
            </a:r>
            <a:r>
              <a:rPr lang="de-DE" dirty="0"/>
              <a:t> </a:t>
            </a:r>
            <a:r>
              <a:rPr lang="de-DE" dirty="0" err="1"/>
              <a:t>or</a:t>
            </a:r>
            <a:r>
              <a:rPr lang="de-DE" dirty="0"/>
              <a:t> </a:t>
            </a:r>
            <a:r>
              <a:rPr lang="de-DE" dirty="0" err="1"/>
              <a:t>its</a:t>
            </a:r>
            <a:r>
              <a:rPr lang="de-DE" dirty="0"/>
              <a:t> </a:t>
            </a:r>
            <a:r>
              <a:rPr lang="de-DE" dirty="0" err="1"/>
              <a:t>subsidiaries</a:t>
            </a:r>
            <a:r>
              <a:rPr lang="de-DE" dirty="0"/>
              <a:t> in Canada, </a:t>
            </a:r>
            <a:r>
              <a:rPr lang="de-DE" dirty="0" err="1"/>
              <a:t>the</a:t>
            </a:r>
            <a:r>
              <a:rPr lang="de-DE" dirty="0"/>
              <a:t> United States </a:t>
            </a:r>
            <a:r>
              <a:rPr lang="de-DE" dirty="0" err="1"/>
              <a:t>and</a:t>
            </a:r>
            <a:r>
              <a:rPr lang="de-DE" dirty="0"/>
              <a:t>/</a:t>
            </a:r>
            <a:r>
              <a:rPr lang="de-DE" dirty="0" err="1"/>
              <a:t>or</a:t>
            </a:r>
            <a:r>
              <a:rPr lang="de-DE" dirty="0"/>
              <a:t> </a:t>
            </a:r>
            <a:r>
              <a:rPr lang="de-DE" dirty="0" err="1"/>
              <a:t>other</a:t>
            </a:r>
            <a:r>
              <a:rPr lang="de-DE" dirty="0"/>
              <a:t> countries.</a:t>
            </a:r>
            <a:endParaRPr lang="en-US" dirty="0"/>
          </a:p>
        </p:txBody>
      </p:sp>
      <p:sp>
        <p:nvSpPr>
          <p:cNvPr id="14" name="Slide Number Placeholder 13"/>
          <p:cNvSpPr>
            <a:spLocks noGrp="1"/>
          </p:cNvSpPr>
          <p:nvPr>
            <p:ph type="sldNum" sz="quarter" idx="12"/>
          </p:nvPr>
        </p:nvSpPr>
        <p:spPr/>
        <p:txBody>
          <a:bodyPr/>
          <a:lstStyle/>
          <a:p>
            <a:fld id="{5A6FB346-E907-314D-8DE1-ECD2B2B6AA1B}" type="slidenum">
              <a:rPr lang="en-US" smtClean="0"/>
              <a:pPr/>
              <a:t>‹#›</a:t>
            </a:fld>
            <a:endParaRPr lang="en-US"/>
          </a:p>
        </p:txBody>
      </p:sp>
    </p:spTree>
    <p:extLst>
      <p:ext uri="{BB962C8B-B14F-4D97-AF65-F5344CB8AC3E}">
        <p14:creationId xmlns:p14="http://schemas.microsoft.com/office/powerpoint/2010/main" val="364929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6"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7" name="Footer Placeholder 1"/>
          <p:cNvSpPr>
            <a:spLocks noGrp="1"/>
          </p:cNvSpPr>
          <p:nvPr>
            <p:ph type="ftr" sz="quarter" idx="3"/>
          </p:nvPr>
        </p:nvSpPr>
        <p:spPr>
          <a:xfrm>
            <a:off x="4826235" y="4790122"/>
            <a:ext cx="308610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US" dirty="0"/>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5" r:id="rId3"/>
    <p:sldLayoutId id="2147483696" r:id="rId4"/>
    <p:sldLayoutId id="2147483710" r:id="rId5"/>
    <p:sldLayoutId id="2147483705" r:id="rId6"/>
    <p:sldLayoutId id="2147483698" r:id="rId7"/>
    <p:sldLayoutId id="2147483711" r:id="rId8"/>
    <p:sldLayoutId id="2147483717" r:id="rId9"/>
    <p:sldLayoutId id="2147483724" r:id="rId10"/>
    <p:sldLayoutId id="2147483728" r:id="rId11"/>
    <p:sldLayoutId id="2147483729" r:id="rId12"/>
    <p:sldLayoutId id="2147483730" r:id="rId13"/>
    <p:sldLayoutId id="214748373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151" userDrawn="1">
          <p15:clr>
            <a:srgbClr val="F26B43"/>
          </p15:clr>
        </p15:guide>
        <p15:guide id="2" pos="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datastax.com/en/dse/6.7/dse-admin/datastax_enterprise/analytics/analyticsOverview.html" TargetMode="External"/><Relationship Id="rId7" Type="http://schemas.openxmlformats.org/officeDocument/2006/relationships/hyperlink" Target="https://spark.apache.org/docs/2.2.0/structured-streaming-kafka-integration.html"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spark.apache.org/docs/2.2.0/structured-streaming-programming-guide.html" TargetMode="External"/><Relationship Id="rId5" Type="http://schemas.openxmlformats.org/officeDocument/2006/relationships/hyperlink" Target="https://www.udemy.com/" TargetMode="External"/><Relationship Id="rId4" Type="http://schemas.openxmlformats.org/officeDocument/2006/relationships/hyperlink" Target="https://academy.datastax.com/resources/getting-started-apache-spark"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19004" y="1334611"/>
            <a:ext cx="4388236" cy="1524667"/>
          </a:xfrm>
          <a:prstGeom prst="rect">
            <a:avLst/>
          </a:prstGeom>
          <a:noFill/>
          <a:ln>
            <a:noFill/>
          </a:ln>
        </p:spPr>
        <p:txBody>
          <a:bodyPr spcFirstLastPara="1" wrap="square" lIns="0" tIns="91425" rIns="91425" bIns="91425" anchor="ctr" anchorCtr="0">
            <a:normAutofit fontScale="90000"/>
          </a:bodyPr>
          <a:lstStyle/>
          <a:p>
            <a:pPr lvl="0">
              <a:lnSpc>
                <a:spcPct val="100000"/>
              </a:lnSpc>
              <a:buSzPts val="3600"/>
            </a:pPr>
            <a:r>
              <a:rPr lang="en-US" sz="4900" dirty="0">
                <a:latin typeface="Calibri" panose="020F0502020204030204" pitchFamily="34" charset="0"/>
                <a:cs typeface="Calibri" panose="020F0502020204030204" pitchFamily="34" charset="0"/>
              </a:rPr>
              <a:t>DataStax</a:t>
            </a:r>
            <a:r>
              <a:rPr lang="en-US" dirty="0"/>
              <a:t> </a:t>
            </a:r>
            <a:br>
              <a:rPr lang="en-US" dirty="0"/>
            </a:br>
            <a:r>
              <a:rPr lang="en-US" dirty="0">
                <a:latin typeface="Calibri" panose="020F0502020204030204" pitchFamily="34" charset="0"/>
                <a:cs typeface="Calibri" panose="020F0502020204030204" pitchFamily="34" charset="0"/>
              </a:rPr>
              <a:t>Spark Structured Streaming Intro</a:t>
            </a:r>
            <a:endParaRPr b="1" i="0" u="none" strike="noStrike" cap="none" dirty="0">
              <a:solidFill>
                <a:schemeClr val="lt1"/>
              </a:solidFill>
              <a:latin typeface="Calibri" panose="020F0502020204030204" pitchFamily="34" charset="0"/>
              <a:cs typeface="Calibri" panose="020F0502020204030204" pitchFamily="34" charset="0"/>
              <a:sym typeface="Arial"/>
            </a:endParaRPr>
          </a:p>
        </p:txBody>
      </p:sp>
      <p:sp>
        <p:nvSpPr>
          <p:cNvPr id="193" name="Shape 193"/>
          <p:cNvSpPr txBox="1">
            <a:spLocks noGrp="1"/>
          </p:cNvSpPr>
          <p:nvPr>
            <p:ph type="sldNum" idx="12"/>
          </p:nvPr>
        </p:nvSpPr>
        <p:spPr>
          <a:xfrm>
            <a:off x="99060" y="4789170"/>
            <a:ext cx="289560" cy="274637"/>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
              <a:t>1</a:t>
            </a:fld>
            <a:endParaRPr/>
          </a:p>
        </p:txBody>
      </p:sp>
      <p:sp>
        <p:nvSpPr>
          <p:cNvPr id="194" name="Shape 194"/>
          <p:cNvSpPr txBox="1">
            <a:spLocks noGrp="1"/>
          </p:cNvSpPr>
          <p:nvPr>
            <p:ph type="dt" idx="10"/>
          </p:nvPr>
        </p:nvSpPr>
        <p:spPr>
          <a:xfrm>
            <a:off x="474791" y="4790122"/>
            <a:ext cx="2057400" cy="274637"/>
          </a:xfrm>
          <a:prstGeom prst="rect">
            <a:avLst/>
          </a:prstGeom>
          <a:noFill/>
          <a:ln>
            <a:noFill/>
          </a:ln>
        </p:spPr>
        <p:txBody>
          <a:bodyPr spcFirstLastPara="1" wrap="square" lIns="0" tIns="45700" rIns="91425" bIns="45700" anchor="b" anchorCtr="0">
            <a:noAutofit/>
          </a:bodyPr>
          <a:lstStyle/>
          <a:p>
            <a:pPr marL="0" marR="0" lvl="0" indent="0" algn="l" rtl="0">
              <a:lnSpc>
                <a:spcPct val="100000"/>
              </a:lnSpc>
              <a:spcBef>
                <a:spcPts val="0"/>
              </a:spcBef>
              <a:spcAft>
                <a:spcPts val="0"/>
              </a:spcAft>
              <a:buClr>
                <a:schemeClr val="lt1"/>
              </a:buClr>
              <a:buSzPts val="600"/>
              <a:buFont typeface="Arial"/>
              <a:buNone/>
            </a:pPr>
            <a:r>
              <a:rPr lang="en" sz="600" b="0" i="0" u="none" strike="noStrike" cap="none">
                <a:solidFill>
                  <a:schemeClr val="lt1"/>
                </a:solidFill>
                <a:latin typeface="Arial"/>
                <a:ea typeface="Arial"/>
                <a:cs typeface="Arial"/>
                <a:sym typeface="Arial"/>
              </a:rPr>
              <a:t>© DataStax, All Rights Reserved.</a:t>
            </a:r>
            <a:endParaRPr sz="600" b="0" i="0" u="none" strike="noStrike" cap="none">
              <a:solidFill>
                <a:schemeClr val="lt1"/>
              </a:solidFill>
              <a:latin typeface="Arial"/>
              <a:ea typeface="Arial"/>
              <a:cs typeface="Arial"/>
              <a:sym typeface="Arial"/>
            </a:endParaRPr>
          </a:p>
        </p:txBody>
      </p:sp>
      <p:sp>
        <p:nvSpPr>
          <p:cNvPr id="195" name="Shape 195"/>
          <p:cNvSpPr txBox="1">
            <a:spLocks noGrp="1"/>
          </p:cNvSpPr>
          <p:nvPr>
            <p:ph type="ftr" idx="11"/>
          </p:nvPr>
        </p:nvSpPr>
        <p:spPr>
          <a:xfrm>
            <a:off x="3028950" y="4789169"/>
            <a:ext cx="3086100" cy="274637"/>
          </a:xfrm>
          <a:prstGeom prst="rect">
            <a:avLst/>
          </a:prstGeom>
          <a:noFill/>
          <a:ln>
            <a:noFill/>
          </a:ln>
        </p:spPr>
        <p:txBody>
          <a:bodyPr spcFirstLastPara="1" wrap="square" lIns="0" tIns="45700" rIns="0" bIns="45700" anchor="b" anchorCtr="0">
            <a:noAutofit/>
          </a:bodyPr>
          <a:lstStyle/>
          <a:p>
            <a:pPr marL="0" marR="0" lvl="0" indent="0" algn="ctr" rtl="0">
              <a:lnSpc>
                <a:spcPct val="100000"/>
              </a:lnSpc>
              <a:spcBef>
                <a:spcPts val="0"/>
              </a:spcBef>
              <a:spcAft>
                <a:spcPts val="0"/>
              </a:spcAft>
              <a:buClr>
                <a:schemeClr val="lt1"/>
              </a:buClr>
              <a:buSzPts val="600"/>
              <a:buFont typeface="Arial"/>
              <a:buNone/>
            </a:pPr>
            <a:r>
              <a:rPr lang="en" sz="600" b="0" i="0" u="none" strike="noStrike" cap="none">
                <a:solidFill>
                  <a:schemeClr val="lt1"/>
                </a:solidFill>
                <a:latin typeface="Arial"/>
                <a:ea typeface="Arial"/>
                <a:cs typeface="Arial"/>
                <a:sym typeface="Arial"/>
              </a:rPr>
              <a:t>Confidential</a:t>
            </a:r>
            <a:endParaRPr sz="600" b="0" i="0" u="none" strike="noStrike" cap="none">
              <a:solidFill>
                <a:schemeClr val="lt1"/>
              </a:solidFill>
              <a:latin typeface="Arial"/>
              <a:ea typeface="Arial"/>
              <a:cs typeface="Arial"/>
              <a:sym typeface="Arial"/>
            </a:endParaRPr>
          </a:p>
        </p:txBody>
      </p:sp>
      <p:sp>
        <p:nvSpPr>
          <p:cNvPr id="7" name="Date Placeholder 5">
            <a:extLst>
              <a:ext uri="{FF2B5EF4-FFF2-40B4-BE49-F238E27FC236}">
                <a16:creationId xmlns:a16="http://schemas.microsoft.com/office/drawing/2014/main" id="{D8DFEDD4-614C-467C-9DC0-B48AEE38DC64}"/>
              </a:ext>
            </a:extLst>
          </p:cNvPr>
          <p:cNvSpPr txBox="1">
            <a:spLocks/>
          </p:cNvSpPr>
          <p:nvPr/>
        </p:nvSpPr>
        <p:spPr>
          <a:xfrm>
            <a:off x="347472" y="4790122"/>
            <a:ext cx="583680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600" kern="1200" dirty="0">
                <a:solidFill>
                  <a:srgbClr val="BFBFBF"/>
                </a:solidFill>
                <a:latin typeface="Arial" charset="0"/>
                <a:cs typeface="Arial" charset="0"/>
              </a:rPr>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 sz="600" kern="1200" dirty="0">
              <a:solidFill>
                <a:srgbClr val="BFBFBF"/>
              </a:solidFill>
              <a:latin typeface="Arial" charset="0"/>
              <a:cs typeface="Arial" charset="0"/>
            </a:endParaRPr>
          </a:p>
        </p:txBody>
      </p:sp>
    </p:spTree>
    <p:extLst>
      <p:ext uri="{BB962C8B-B14F-4D97-AF65-F5344CB8AC3E}">
        <p14:creationId xmlns:p14="http://schemas.microsoft.com/office/powerpoint/2010/main" val="401444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How does Spark work?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10</a:t>
            </a:fld>
            <a:endParaRPr lang="en-US" dirty="0"/>
          </a:p>
        </p:txBody>
      </p:sp>
      <p:pic>
        <p:nvPicPr>
          <p:cNvPr id="6" name="Google Shape;1000;p94">
            <a:extLst>
              <a:ext uri="{FF2B5EF4-FFF2-40B4-BE49-F238E27FC236}">
                <a16:creationId xmlns:a16="http://schemas.microsoft.com/office/drawing/2014/main" id="{A3406095-0776-469B-BC0E-CC6987CDF961}"/>
              </a:ext>
            </a:extLst>
          </p:cNvPr>
          <p:cNvPicPr preferRelativeResize="0"/>
          <p:nvPr/>
        </p:nvPicPr>
        <p:blipFill rotWithShape="1">
          <a:blip r:embed="rId3">
            <a:alphaModFix/>
          </a:blip>
          <a:srcRect/>
          <a:stretch/>
        </p:blipFill>
        <p:spPr>
          <a:xfrm>
            <a:off x="388559" y="1159370"/>
            <a:ext cx="8410543" cy="2733619"/>
          </a:xfrm>
          <a:prstGeom prst="rect">
            <a:avLst/>
          </a:prstGeom>
          <a:noFill/>
          <a:ln>
            <a:noFill/>
          </a:ln>
        </p:spPr>
      </p:pic>
      <p:sp>
        <p:nvSpPr>
          <p:cNvPr id="7" name="Rectangle 6">
            <a:extLst>
              <a:ext uri="{FF2B5EF4-FFF2-40B4-BE49-F238E27FC236}">
                <a16:creationId xmlns:a16="http://schemas.microsoft.com/office/drawing/2014/main" id="{A9A5AD92-ED1A-48AA-AABE-811BBA0AC3B2}"/>
              </a:ext>
            </a:extLst>
          </p:cNvPr>
          <p:cNvSpPr/>
          <p:nvPr/>
        </p:nvSpPr>
        <p:spPr>
          <a:xfrm>
            <a:off x="4168668" y="1992026"/>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ADE6FC0-2CBA-46E4-B0AD-2217BDA3CDB3}"/>
              </a:ext>
            </a:extLst>
          </p:cNvPr>
          <p:cNvSpPr/>
          <p:nvPr/>
        </p:nvSpPr>
        <p:spPr>
          <a:xfrm>
            <a:off x="3668052" y="1892437"/>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2EFD2CC-5519-4ABD-B827-436091153C5B}"/>
              </a:ext>
            </a:extLst>
          </p:cNvPr>
          <p:cNvSpPr/>
          <p:nvPr/>
        </p:nvSpPr>
        <p:spPr>
          <a:xfrm>
            <a:off x="5215496" y="3504213"/>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FA0F6F-76E7-4A85-862C-864654E6B0AC}"/>
              </a:ext>
            </a:extLst>
          </p:cNvPr>
          <p:cNvSpPr/>
          <p:nvPr/>
        </p:nvSpPr>
        <p:spPr>
          <a:xfrm>
            <a:off x="4168668" y="2526179"/>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6ACBA3-3129-4869-B6C5-219ED9BC17D7}"/>
              </a:ext>
            </a:extLst>
          </p:cNvPr>
          <p:cNvSpPr/>
          <p:nvPr/>
        </p:nvSpPr>
        <p:spPr>
          <a:xfrm>
            <a:off x="4168668" y="3069385"/>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18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How does Spark work?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11</a:t>
            </a:fld>
            <a:endParaRPr lang="en-US" dirty="0"/>
          </a:p>
        </p:txBody>
      </p:sp>
      <p:pic>
        <p:nvPicPr>
          <p:cNvPr id="6" name="Google Shape;1000;p94">
            <a:extLst>
              <a:ext uri="{FF2B5EF4-FFF2-40B4-BE49-F238E27FC236}">
                <a16:creationId xmlns:a16="http://schemas.microsoft.com/office/drawing/2014/main" id="{A3406095-0776-469B-BC0E-CC6987CDF961}"/>
              </a:ext>
            </a:extLst>
          </p:cNvPr>
          <p:cNvPicPr preferRelativeResize="0"/>
          <p:nvPr/>
        </p:nvPicPr>
        <p:blipFill rotWithShape="1">
          <a:blip r:embed="rId3">
            <a:alphaModFix/>
          </a:blip>
          <a:srcRect/>
          <a:stretch/>
        </p:blipFill>
        <p:spPr>
          <a:xfrm>
            <a:off x="397612" y="1159370"/>
            <a:ext cx="8410543" cy="2733619"/>
          </a:xfrm>
          <a:prstGeom prst="rect">
            <a:avLst/>
          </a:prstGeom>
          <a:noFill/>
          <a:ln>
            <a:noFill/>
          </a:ln>
        </p:spPr>
      </p:pic>
      <p:sp>
        <p:nvSpPr>
          <p:cNvPr id="7" name="Rectangle 6">
            <a:extLst>
              <a:ext uri="{FF2B5EF4-FFF2-40B4-BE49-F238E27FC236}">
                <a16:creationId xmlns:a16="http://schemas.microsoft.com/office/drawing/2014/main" id="{A9A5AD92-ED1A-48AA-AABE-811BBA0AC3B2}"/>
              </a:ext>
            </a:extLst>
          </p:cNvPr>
          <p:cNvSpPr/>
          <p:nvPr/>
        </p:nvSpPr>
        <p:spPr>
          <a:xfrm>
            <a:off x="2892144" y="2055397"/>
            <a:ext cx="693030" cy="23539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ADE6FC0-2CBA-46E4-B0AD-2217BDA3CDB3}"/>
              </a:ext>
            </a:extLst>
          </p:cNvPr>
          <p:cNvSpPr/>
          <p:nvPr/>
        </p:nvSpPr>
        <p:spPr>
          <a:xfrm>
            <a:off x="2174232" y="2082553"/>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2EFD2CC-5519-4ABD-B827-436091153C5B}"/>
              </a:ext>
            </a:extLst>
          </p:cNvPr>
          <p:cNvSpPr/>
          <p:nvPr/>
        </p:nvSpPr>
        <p:spPr>
          <a:xfrm>
            <a:off x="7578439" y="3504213"/>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FA0F6F-76E7-4A85-862C-864654E6B0AC}"/>
              </a:ext>
            </a:extLst>
          </p:cNvPr>
          <p:cNvSpPr/>
          <p:nvPr/>
        </p:nvSpPr>
        <p:spPr>
          <a:xfrm>
            <a:off x="4168668" y="2526179"/>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6ACBA3-3129-4869-B6C5-219ED9BC17D7}"/>
              </a:ext>
            </a:extLst>
          </p:cNvPr>
          <p:cNvSpPr/>
          <p:nvPr/>
        </p:nvSpPr>
        <p:spPr>
          <a:xfrm>
            <a:off x="4168668" y="3069385"/>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BE9594-8E7F-421E-9425-A83A4B7CB5D7}"/>
              </a:ext>
            </a:extLst>
          </p:cNvPr>
          <p:cNvSpPr/>
          <p:nvPr/>
        </p:nvSpPr>
        <p:spPr>
          <a:xfrm>
            <a:off x="2864986" y="2594023"/>
            <a:ext cx="720188" cy="23539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D4BC2C-8D75-43A2-BEB2-8B9F93560A36}"/>
              </a:ext>
            </a:extLst>
          </p:cNvPr>
          <p:cNvSpPr/>
          <p:nvPr/>
        </p:nvSpPr>
        <p:spPr>
          <a:xfrm>
            <a:off x="2883094" y="3146208"/>
            <a:ext cx="720188" cy="23539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33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7153890" cy="548048"/>
          </a:xfrm>
        </p:spPr>
        <p:txBody>
          <a:bodyPr/>
          <a:lstStyle/>
          <a:p>
            <a:r>
              <a:rPr lang="en-US" sz="4000" b="1" dirty="0">
                <a:latin typeface="Calibri" panose="020F0502020204030204" pitchFamily="34" charset="0"/>
                <a:cs typeface="Calibri" panose="020F0502020204030204" pitchFamily="34" charset="0"/>
              </a:rPr>
              <a:t>Why is Spark important in DSE?</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12</a:t>
            </a:fld>
            <a:endParaRPr lang="en-US" dirty="0"/>
          </a:p>
        </p:txBody>
      </p:sp>
      <p:grpSp>
        <p:nvGrpSpPr>
          <p:cNvPr id="6" name="Group 5">
            <a:extLst>
              <a:ext uri="{FF2B5EF4-FFF2-40B4-BE49-F238E27FC236}">
                <a16:creationId xmlns:a16="http://schemas.microsoft.com/office/drawing/2014/main" id="{2B67E2FF-A191-475E-B510-7F44676B5D8E}"/>
              </a:ext>
            </a:extLst>
          </p:cNvPr>
          <p:cNvGrpSpPr/>
          <p:nvPr/>
        </p:nvGrpSpPr>
        <p:grpSpPr>
          <a:xfrm>
            <a:off x="388839" y="1045030"/>
            <a:ext cx="8570743" cy="3687946"/>
            <a:chOff x="438539" y="1261492"/>
            <a:chExt cx="11444957" cy="4924705"/>
          </a:xfrm>
        </p:grpSpPr>
        <p:sp>
          <p:nvSpPr>
            <p:cNvPr id="10" name="Rectangle 9">
              <a:extLst>
                <a:ext uri="{FF2B5EF4-FFF2-40B4-BE49-F238E27FC236}">
                  <a16:creationId xmlns:a16="http://schemas.microsoft.com/office/drawing/2014/main" id="{C319FB8A-FD62-416E-A6F6-C247CD714B89}"/>
                </a:ext>
              </a:extLst>
            </p:cNvPr>
            <p:cNvSpPr/>
            <p:nvPr/>
          </p:nvSpPr>
          <p:spPr>
            <a:xfrm>
              <a:off x="1212980" y="1261494"/>
              <a:ext cx="7931020" cy="3926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2400" b="1" dirty="0">
                  <a:solidFill>
                    <a:schemeClr val="bg1"/>
                  </a:solidFill>
                </a:rPr>
                <a:t>Spark</a:t>
              </a:r>
            </a:p>
          </p:txBody>
        </p:sp>
        <p:sp>
          <p:nvSpPr>
            <p:cNvPr id="11" name="Google Shape;565;p68">
              <a:extLst>
                <a:ext uri="{FF2B5EF4-FFF2-40B4-BE49-F238E27FC236}">
                  <a16:creationId xmlns:a16="http://schemas.microsoft.com/office/drawing/2014/main" id="{B20DA731-CE2F-4954-86D8-E18533CB2527}"/>
                </a:ext>
              </a:extLst>
            </p:cNvPr>
            <p:cNvSpPr/>
            <p:nvPr/>
          </p:nvSpPr>
          <p:spPr>
            <a:xfrm rot="1160164">
              <a:off x="1844200" y="2331230"/>
              <a:ext cx="6750052" cy="1693538"/>
            </a:xfrm>
            <a:prstGeom prst="rightArrow">
              <a:avLst>
                <a:gd name="adj1" fmla="val 50000"/>
                <a:gd name="adj2" fmla="val 50000"/>
              </a:avLst>
            </a:prstGeom>
            <a:solidFill>
              <a:schemeClr val="accent2"/>
            </a:solidFill>
            <a:ln w="9525" cap="flat" cmpd="sng">
              <a:solidFill>
                <a:srgbClr val="783F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2" name="Google Shape;566;p68">
              <a:extLst>
                <a:ext uri="{FF2B5EF4-FFF2-40B4-BE49-F238E27FC236}">
                  <a16:creationId xmlns:a16="http://schemas.microsoft.com/office/drawing/2014/main" id="{FD007FA1-A35F-4C89-A841-894A1ADCAC6F}"/>
                </a:ext>
              </a:extLst>
            </p:cNvPr>
            <p:cNvSpPr txBox="1"/>
            <p:nvPr/>
          </p:nvSpPr>
          <p:spPr>
            <a:xfrm>
              <a:off x="1358949" y="1449905"/>
              <a:ext cx="1598855" cy="594300"/>
            </a:xfrm>
            <a:prstGeom prst="rect">
              <a:avLst/>
            </a:prstGeom>
            <a:solidFill>
              <a:srgbClr val="FFFFFF"/>
            </a:solidFill>
            <a:ln w="9525" cap="flat" cmpd="sng">
              <a:solidFill>
                <a:srgbClr val="666666"/>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pPr marL="139700" lvl="0" algn="l" rtl="0">
                <a:spcBef>
                  <a:spcPts val="0"/>
                </a:spcBef>
                <a:spcAft>
                  <a:spcPts val="0"/>
                </a:spcAft>
                <a:buSzPts val="1400"/>
              </a:pPr>
              <a:r>
                <a:rPr lang="en-US" sz="1100" b="1" dirty="0"/>
                <a:t>Batch</a:t>
              </a:r>
            </a:p>
            <a:p>
              <a:pPr marL="425450" lvl="0" indent="-285750" algn="l" rtl="0">
                <a:spcBef>
                  <a:spcPts val="0"/>
                </a:spcBef>
                <a:spcAft>
                  <a:spcPts val="0"/>
                </a:spcAft>
                <a:buSzPts val="1400"/>
                <a:buFont typeface="Arial" panose="020B0604020202020204" pitchFamily="34" charset="0"/>
                <a:buChar char="•"/>
              </a:pPr>
              <a:r>
                <a:rPr lang="en-US" sz="1100" dirty="0"/>
                <a:t>ETL</a:t>
              </a:r>
              <a:endParaRPr sz="1100" dirty="0"/>
            </a:p>
          </p:txBody>
        </p:sp>
        <p:sp>
          <p:nvSpPr>
            <p:cNvPr id="13" name="Google Shape;567;p68">
              <a:extLst>
                <a:ext uri="{FF2B5EF4-FFF2-40B4-BE49-F238E27FC236}">
                  <a16:creationId xmlns:a16="http://schemas.microsoft.com/office/drawing/2014/main" id="{186A2A96-39C6-45E8-9BF1-F52D2FC5BA44}"/>
                </a:ext>
              </a:extLst>
            </p:cNvPr>
            <p:cNvSpPr txBox="1"/>
            <p:nvPr/>
          </p:nvSpPr>
          <p:spPr>
            <a:xfrm>
              <a:off x="2582538" y="2297968"/>
              <a:ext cx="2345700" cy="594300"/>
            </a:xfrm>
            <a:prstGeom prst="rect">
              <a:avLst/>
            </a:prstGeom>
            <a:solidFill>
              <a:srgbClr val="FFFFFF"/>
            </a:solidFill>
            <a:ln w="9525" cap="flat" cmpd="sng">
              <a:solidFill>
                <a:srgbClr val="666666"/>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pPr marL="139700" lvl="0" algn="l" rtl="0">
                <a:spcBef>
                  <a:spcPts val="0"/>
                </a:spcBef>
                <a:spcAft>
                  <a:spcPts val="0"/>
                </a:spcAft>
                <a:buSzPts val="1400"/>
              </a:pPr>
              <a:r>
                <a:rPr lang="en-US" sz="1100" b="1" dirty="0"/>
                <a:t>Periodic Batch</a:t>
              </a:r>
            </a:p>
            <a:p>
              <a:pPr marL="425450" lvl="0" indent="-285750" algn="l" rtl="0">
                <a:spcBef>
                  <a:spcPts val="0"/>
                </a:spcBef>
                <a:spcAft>
                  <a:spcPts val="0"/>
                </a:spcAft>
                <a:buSzPts val="1400"/>
                <a:buFont typeface="Arial" panose="020B0604020202020204" pitchFamily="34" charset="0"/>
                <a:buChar char="•"/>
              </a:pPr>
              <a:r>
                <a:rPr lang="en-US" sz="1100" dirty="0"/>
                <a:t>Hourly roll-ups</a:t>
              </a:r>
              <a:endParaRPr sz="1100" dirty="0"/>
            </a:p>
          </p:txBody>
        </p:sp>
        <p:sp>
          <p:nvSpPr>
            <p:cNvPr id="14" name="Google Shape;568;p68">
              <a:extLst>
                <a:ext uri="{FF2B5EF4-FFF2-40B4-BE49-F238E27FC236}">
                  <a16:creationId xmlns:a16="http://schemas.microsoft.com/office/drawing/2014/main" id="{2324A634-9351-4785-8549-087C4BCC0AB3}"/>
                </a:ext>
              </a:extLst>
            </p:cNvPr>
            <p:cNvSpPr txBox="1"/>
            <p:nvPr/>
          </p:nvSpPr>
          <p:spPr>
            <a:xfrm>
              <a:off x="4265447" y="3090730"/>
              <a:ext cx="2620545" cy="594300"/>
            </a:xfrm>
            <a:prstGeom prst="rect">
              <a:avLst/>
            </a:prstGeom>
            <a:solidFill>
              <a:srgbClr val="FFFFFF"/>
            </a:solidFill>
            <a:ln w="9525" cap="flat" cmpd="sng">
              <a:solidFill>
                <a:srgbClr val="666666"/>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pPr marL="139700" lvl="0" algn="l" rtl="0">
                <a:spcBef>
                  <a:spcPts val="0"/>
                </a:spcBef>
                <a:spcAft>
                  <a:spcPts val="0"/>
                </a:spcAft>
                <a:buSzPts val="1400"/>
              </a:pPr>
              <a:r>
                <a:rPr lang="en-US" sz="1100" b="1" dirty="0"/>
                <a:t>Interactive</a:t>
              </a:r>
            </a:p>
            <a:p>
              <a:pPr marL="425450" lvl="0" indent="-285750" algn="l" rtl="0">
                <a:spcBef>
                  <a:spcPts val="0"/>
                </a:spcBef>
                <a:spcAft>
                  <a:spcPts val="0"/>
                </a:spcAft>
                <a:buSzPts val="1400"/>
                <a:buFont typeface="Arial" panose="020B0604020202020204" pitchFamily="34" charset="0"/>
                <a:buChar char="•"/>
              </a:pPr>
              <a:r>
                <a:rPr lang="en-US" sz="1100" dirty="0"/>
                <a:t>Business Intelligence</a:t>
              </a:r>
              <a:endParaRPr sz="1100" dirty="0"/>
            </a:p>
          </p:txBody>
        </p:sp>
        <p:sp>
          <p:nvSpPr>
            <p:cNvPr id="15" name="Google Shape;569;p68">
              <a:extLst>
                <a:ext uri="{FF2B5EF4-FFF2-40B4-BE49-F238E27FC236}">
                  <a16:creationId xmlns:a16="http://schemas.microsoft.com/office/drawing/2014/main" id="{0AAA7648-F2AB-45D6-BB87-E871085D5C9E}"/>
                </a:ext>
              </a:extLst>
            </p:cNvPr>
            <p:cNvSpPr txBox="1"/>
            <p:nvPr/>
          </p:nvSpPr>
          <p:spPr>
            <a:xfrm>
              <a:off x="6282546" y="3883493"/>
              <a:ext cx="2401703" cy="594300"/>
            </a:xfrm>
            <a:prstGeom prst="rect">
              <a:avLst/>
            </a:prstGeom>
            <a:solidFill>
              <a:srgbClr val="FFFFFF"/>
            </a:solidFill>
            <a:ln w="9525" cap="flat" cmpd="sng">
              <a:solidFill>
                <a:srgbClr val="666666"/>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pPr marL="139700" lvl="0" algn="l" rtl="0">
                <a:spcBef>
                  <a:spcPts val="0"/>
                </a:spcBef>
                <a:spcAft>
                  <a:spcPts val="0"/>
                </a:spcAft>
                <a:buSzPts val="1400"/>
              </a:pPr>
              <a:r>
                <a:rPr lang="en-US" sz="1100" b="1" dirty="0"/>
                <a:t>Streaming</a:t>
              </a:r>
            </a:p>
            <a:p>
              <a:pPr marL="425450" lvl="0" indent="-285750" algn="l" rtl="0">
                <a:spcBef>
                  <a:spcPts val="0"/>
                </a:spcBef>
                <a:spcAft>
                  <a:spcPts val="0"/>
                </a:spcAft>
                <a:buSzPts val="1400"/>
                <a:buFont typeface="Arial" panose="020B0604020202020204" pitchFamily="34" charset="0"/>
                <a:buChar char="•"/>
              </a:pPr>
              <a:r>
                <a:rPr lang="en-US" sz="1100" dirty="0"/>
                <a:t>Filtering, roll-ups</a:t>
              </a:r>
              <a:endParaRPr sz="1100" dirty="0"/>
            </a:p>
          </p:txBody>
        </p:sp>
        <p:pic>
          <p:nvPicPr>
            <p:cNvPr id="16" name="Picture 2" descr="Image result for cassandra database">
              <a:extLst>
                <a:ext uri="{FF2B5EF4-FFF2-40B4-BE49-F238E27FC236}">
                  <a16:creationId xmlns:a16="http://schemas.microsoft.com/office/drawing/2014/main" id="{21EF6A8F-EFBB-4B82-8939-03C40A221E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7513"/>
            <a:stretch/>
          </p:blipFill>
          <p:spPr bwMode="auto">
            <a:xfrm>
              <a:off x="9253356" y="4907892"/>
              <a:ext cx="2630140" cy="1278305"/>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Up 16">
              <a:extLst>
                <a:ext uri="{FF2B5EF4-FFF2-40B4-BE49-F238E27FC236}">
                  <a16:creationId xmlns:a16="http://schemas.microsoft.com/office/drawing/2014/main" id="{73055171-EEC5-4BE7-B8EF-5BE75F8CE480}"/>
                </a:ext>
              </a:extLst>
            </p:cNvPr>
            <p:cNvSpPr/>
            <p:nvPr/>
          </p:nvSpPr>
          <p:spPr>
            <a:xfrm rot="10800000">
              <a:off x="438539" y="1261492"/>
              <a:ext cx="576814" cy="4924703"/>
            </a:xfrm>
            <a:prstGeom prst="up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Time</a:t>
              </a:r>
            </a:p>
          </p:txBody>
        </p:sp>
      </p:grpSp>
    </p:spTree>
    <p:extLst>
      <p:ext uri="{BB962C8B-B14F-4D97-AF65-F5344CB8AC3E}">
        <p14:creationId xmlns:p14="http://schemas.microsoft.com/office/powerpoint/2010/main" val="370515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7153890" cy="548048"/>
          </a:xfrm>
        </p:spPr>
        <p:txBody>
          <a:bodyPr/>
          <a:lstStyle/>
          <a:p>
            <a:r>
              <a:rPr lang="en-US" sz="4000" b="1" dirty="0">
                <a:latin typeface="Calibri" panose="020F0502020204030204" pitchFamily="34" charset="0"/>
                <a:cs typeface="Calibri" panose="020F0502020204030204" pitchFamily="34" charset="0"/>
              </a:rPr>
              <a:t>A Robust DSE Architecture</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13</a:t>
            </a:fld>
            <a:endParaRPr lang="en-US" dirty="0"/>
          </a:p>
        </p:txBody>
      </p:sp>
      <p:pic>
        <p:nvPicPr>
          <p:cNvPr id="6" name="Google Shape;1154;p115">
            <a:extLst>
              <a:ext uri="{FF2B5EF4-FFF2-40B4-BE49-F238E27FC236}">
                <a16:creationId xmlns:a16="http://schemas.microsoft.com/office/drawing/2014/main" id="{66AA40FA-42FD-4AFD-B03B-E1DB25D914B7}"/>
              </a:ext>
            </a:extLst>
          </p:cNvPr>
          <p:cNvPicPr preferRelativeResize="0"/>
          <p:nvPr/>
        </p:nvPicPr>
        <p:blipFill rotWithShape="1">
          <a:blip r:embed="rId3">
            <a:alphaModFix/>
          </a:blip>
          <a:srcRect/>
          <a:stretch/>
        </p:blipFill>
        <p:spPr>
          <a:xfrm>
            <a:off x="243810" y="1100132"/>
            <a:ext cx="8377231" cy="3581936"/>
          </a:xfrm>
          <a:prstGeom prst="rect">
            <a:avLst/>
          </a:prstGeom>
          <a:noFill/>
          <a:ln>
            <a:noFill/>
          </a:ln>
        </p:spPr>
      </p:pic>
    </p:spTree>
    <p:extLst>
      <p:ext uri="{BB962C8B-B14F-4D97-AF65-F5344CB8AC3E}">
        <p14:creationId xmlns:p14="http://schemas.microsoft.com/office/powerpoint/2010/main" val="90425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8" y="226930"/>
            <a:ext cx="8265101" cy="548048"/>
          </a:xfrm>
        </p:spPr>
        <p:txBody>
          <a:bodyPr/>
          <a:lstStyle/>
          <a:p>
            <a:r>
              <a:rPr lang="en-US" sz="4000" b="1" dirty="0">
                <a:latin typeface="Calibri" panose="020F0502020204030204" pitchFamily="34" charset="0"/>
                <a:cs typeface="Calibri" panose="020F0502020204030204" pitchFamily="34" charset="0"/>
              </a:rPr>
              <a:t>But what is “Structured” Streaming?</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14</a:t>
            </a:fld>
            <a:endParaRPr lang="en-US" dirty="0"/>
          </a:p>
        </p:txBody>
      </p:sp>
      <p:sp>
        <p:nvSpPr>
          <p:cNvPr id="2" name="TextBox 1">
            <a:extLst>
              <a:ext uri="{FF2B5EF4-FFF2-40B4-BE49-F238E27FC236}">
                <a16:creationId xmlns:a16="http://schemas.microsoft.com/office/drawing/2014/main" id="{DE146D6C-AA45-4743-91E3-731AAA300B12}"/>
              </a:ext>
            </a:extLst>
          </p:cNvPr>
          <p:cNvSpPr txBox="1"/>
          <p:nvPr/>
        </p:nvSpPr>
        <p:spPr>
          <a:xfrm>
            <a:off x="271849" y="1285103"/>
            <a:ext cx="8552974"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A high-level API that hides much of the complexity of streaming mechanics</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Presents a data stream as an “infinite relational table”</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Enables queries and aggregations using SQL</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Offers 3 modes of operation:</a:t>
            </a:r>
          </a:p>
          <a:p>
            <a:pPr lvl="8"/>
            <a:r>
              <a:rPr lang="en-US" sz="2000" dirty="0">
                <a:latin typeface="Calibri" panose="020F0502020204030204" pitchFamily="34" charset="0"/>
                <a:cs typeface="Calibri" panose="020F0502020204030204" pitchFamily="34" charset="0"/>
              </a:rPr>
              <a:t> 	Append – show  only new rows since last query</a:t>
            </a:r>
          </a:p>
          <a:p>
            <a:pPr lvl="8"/>
            <a:r>
              <a:rPr lang="en-US" sz="2000" dirty="0">
                <a:latin typeface="Calibri" panose="020F0502020204030204" pitchFamily="34" charset="0"/>
                <a:cs typeface="Calibri" panose="020F0502020204030204" pitchFamily="34" charset="0"/>
              </a:rPr>
              <a:t>   	Complete – show all rows since last query (aggregations only)</a:t>
            </a:r>
          </a:p>
          <a:p>
            <a:pPr lvl="8"/>
            <a:r>
              <a:rPr lang="en-US" sz="2000" dirty="0">
                <a:latin typeface="Calibri" panose="020F0502020204030204" pitchFamily="34" charset="0"/>
                <a:cs typeface="Calibri" panose="020F0502020204030204" pitchFamily="34" charset="0"/>
              </a:rPr>
              <a:t>   	Update – show updated rows since last query (aggregations only)</a:t>
            </a:r>
          </a:p>
        </p:txBody>
      </p:sp>
    </p:spTree>
    <p:extLst>
      <p:ext uri="{BB962C8B-B14F-4D97-AF65-F5344CB8AC3E}">
        <p14:creationId xmlns:p14="http://schemas.microsoft.com/office/powerpoint/2010/main" val="290957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15</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extLst>
              <p:ext uri="{D42A27DB-BD31-4B8C-83A1-F6EECF244321}">
                <p14:modId xmlns:p14="http://schemas.microsoft.com/office/powerpoint/2010/main" val="1908026666"/>
              </p:ext>
            </p:extLst>
          </p:nvPr>
        </p:nvGraphicFramePr>
        <p:xfrm>
          <a:off x="338180" y="1006573"/>
          <a:ext cx="2478893" cy="274320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1498308596"/>
              </p:ext>
            </p:extLst>
          </p:nvPr>
        </p:nvGraphicFramePr>
        <p:xfrm>
          <a:off x="5069139" y="1001054"/>
          <a:ext cx="2478893" cy="185420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Going Deeper</a:t>
                      </a:r>
                    </a:p>
                  </a:txBody>
                  <a:tcPr/>
                </a:tc>
                <a:extLst>
                  <a:ext uri="{0D108BD9-81ED-4DB2-BD59-A6C34878D82A}">
                    <a16:rowId xmlns:a16="http://schemas.microsoft.com/office/drawing/2014/main" val="1547892694"/>
                  </a:ext>
                </a:extLst>
              </a:tr>
              <a:tr h="370840">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8" name="Rectangle 7">
            <a:extLst>
              <a:ext uri="{FF2B5EF4-FFF2-40B4-BE49-F238E27FC236}">
                <a16:creationId xmlns:a16="http://schemas.microsoft.com/office/drawing/2014/main" id="{7462D937-CB0C-417B-BCA6-A869381C27E3}"/>
              </a:ext>
            </a:extLst>
          </p:cNvPr>
          <p:cNvSpPr/>
          <p:nvPr/>
        </p:nvSpPr>
        <p:spPr>
          <a:xfrm>
            <a:off x="338180" y="2620780"/>
            <a:ext cx="2478894"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191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err="1">
                <a:latin typeface="Calibri" panose="020F0502020204030204" pitchFamily="34" charset="0"/>
                <a:cs typeface="Calibri" panose="020F0502020204030204" pitchFamily="34" charset="0"/>
              </a:rPr>
              <a:t>RightVest</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16</a:t>
            </a:fld>
            <a:endParaRPr lang="en-US" dirty="0"/>
          </a:p>
        </p:txBody>
      </p:sp>
      <p:sp>
        <p:nvSpPr>
          <p:cNvPr id="8" name="TextBox 7">
            <a:extLst>
              <a:ext uri="{FF2B5EF4-FFF2-40B4-BE49-F238E27FC236}">
                <a16:creationId xmlns:a16="http://schemas.microsoft.com/office/drawing/2014/main" id="{E660BAA2-DCA0-41C4-936C-FCB40BDD6191}"/>
              </a:ext>
            </a:extLst>
          </p:cNvPr>
          <p:cNvSpPr txBox="1"/>
          <p:nvPr/>
        </p:nvSpPr>
        <p:spPr>
          <a:xfrm>
            <a:off x="243810" y="941076"/>
            <a:ext cx="8712621" cy="1200329"/>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Ethical Investing has traditionally been difficult and costly…</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Each investor has a different set of ethical concerns</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It is difficult to verify that investment vehicles actually live up to their ethical claims</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Until  now, it has only been available to very wealthy clients</a:t>
            </a:r>
          </a:p>
        </p:txBody>
      </p:sp>
      <p:sp>
        <p:nvSpPr>
          <p:cNvPr id="11" name="Content Placeholder 2">
            <a:extLst>
              <a:ext uri="{FF2B5EF4-FFF2-40B4-BE49-F238E27FC236}">
                <a16:creationId xmlns:a16="http://schemas.microsoft.com/office/drawing/2014/main" id="{3F37E765-A4E4-40F0-AB0A-C555FF476293}"/>
              </a:ext>
            </a:extLst>
          </p:cNvPr>
          <p:cNvSpPr txBox="1">
            <a:spLocks/>
          </p:cNvSpPr>
          <p:nvPr/>
        </p:nvSpPr>
        <p:spPr>
          <a:xfrm>
            <a:off x="243810" y="2307991"/>
            <a:ext cx="8575852" cy="1349609"/>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800" b="1" dirty="0" err="1">
                <a:latin typeface="Calibri" panose="020F0502020204030204" pitchFamily="34" charset="0"/>
                <a:cs typeface="Calibri" panose="020F0502020204030204" pitchFamily="34" charset="0"/>
              </a:rPr>
              <a:t>RightVest</a:t>
            </a:r>
            <a:r>
              <a:rPr lang="en-US" sz="1800" b="1" dirty="0">
                <a:latin typeface="Calibri" panose="020F0502020204030204" pitchFamily="34" charset="0"/>
                <a:cs typeface="Calibri" panose="020F0502020204030204" pitchFamily="34" charset="0"/>
              </a:rPr>
              <a:t> uses automation to make Ethical </a:t>
            </a:r>
            <a:r>
              <a:rPr lang="en-US" sz="1800" b="1" dirty="0" err="1">
                <a:latin typeface="Calibri" panose="020F0502020204030204" pitchFamily="34" charset="0"/>
                <a:cs typeface="Calibri" panose="020F0502020204030204" pitchFamily="34" charset="0"/>
              </a:rPr>
              <a:t>Investings</a:t>
            </a:r>
            <a:r>
              <a:rPr lang="en-US" sz="1800" b="1" dirty="0">
                <a:latin typeface="Calibri" panose="020F0502020204030204" pitchFamily="34" charset="0"/>
                <a:cs typeface="Calibri" panose="020F0502020204030204" pitchFamily="34" charset="0"/>
              </a:rPr>
              <a:t> available to the small investor…</a:t>
            </a:r>
          </a:p>
          <a:p>
            <a:r>
              <a:rPr lang="en-US" sz="1800" dirty="0">
                <a:latin typeface="Calibri" panose="020F0502020204030204" pitchFamily="34" charset="0"/>
                <a:cs typeface="Calibri" panose="020F0502020204030204" pitchFamily="34" charset="0"/>
              </a:rPr>
              <a:t>They built </a:t>
            </a:r>
            <a:r>
              <a:rPr lang="en-US" sz="1800" b="1" i="1" dirty="0" err="1">
                <a:latin typeface="Calibri" panose="020F0502020204030204" pitchFamily="34" charset="0"/>
                <a:cs typeface="Calibri" panose="020F0502020204030204" pitchFamily="34" charset="0"/>
              </a:rPr>
              <a:t>Etho</a:t>
            </a:r>
            <a:r>
              <a:rPr lang="en-US" sz="1800" b="1" i="1" dirty="0">
                <a:latin typeface="Calibri" panose="020F0502020204030204" pitchFamily="34" charset="0"/>
                <a:cs typeface="Calibri" panose="020F0502020204030204" pitchFamily="34" charset="0"/>
              </a:rPr>
              <a:t>-Tron</a:t>
            </a:r>
            <a:r>
              <a:rPr lang="en-US" sz="1800" dirty="0">
                <a:latin typeface="Calibri" panose="020F0502020204030204" pitchFamily="34" charset="0"/>
                <a:cs typeface="Calibri" panose="020F0502020204030204" pitchFamily="34" charset="0"/>
              </a:rPr>
              <a:t>, which uses machine learning to…</a:t>
            </a:r>
          </a:p>
          <a:p>
            <a:pPr lvl="1"/>
            <a:r>
              <a:rPr lang="en-US" sz="1800" dirty="0">
                <a:latin typeface="Calibri" panose="020F0502020204030204" pitchFamily="34" charset="0"/>
                <a:cs typeface="Calibri" panose="020F0502020204030204" pitchFamily="34" charset="0"/>
              </a:rPr>
              <a:t>Ingest a wide range of news feeds, social media, etc.</a:t>
            </a:r>
          </a:p>
          <a:p>
            <a:pPr lvl="1"/>
            <a:r>
              <a:rPr lang="en-US" sz="1800" dirty="0">
                <a:latin typeface="Calibri" panose="020F0502020204030204" pitchFamily="34" charset="0"/>
                <a:cs typeface="Calibri" panose="020F0502020204030204" pitchFamily="34" charset="0"/>
              </a:rPr>
              <a:t>Continually monitor and update ethical ratings across 11 different areas of concern</a:t>
            </a:r>
          </a:p>
        </p:txBody>
      </p:sp>
      <p:sp>
        <p:nvSpPr>
          <p:cNvPr id="12" name="Content Placeholder 2">
            <a:extLst>
              <a:ext uri="{FF2B5EF4-FFF2-40B4-BE49-F238E27FC236}">
                <a16:creationId xmlns:a16="http://schemas.microsoft.com/office/drawing/2014/main" id="{108B5E62-0D10-40E4-936A-D04267ECB440}"/>
              </a:ext>
            </a:extLst>
          </p:cNvPr>
          <p:cNvSpPr txBox="1">
            <a:spLocks/>
          </p:cNvSpPr>
          <p:nvPr/>
        </p:nvSpPr>
        <p:spPr>
          <a:xfrm>
            <a:off x="232091" y="3953123"/>
            <a:ext cx="8575852" cy="963447"/>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800" b="1" dirty="0">
                <a:latin typeface="Calibri" panose="020F0502020204030204" pitchFamily="34" charset="0"/>
                <a:cs typeface="Calibri" panose="020F0502020204030204" pitchFamily="34" charset="0"/>
              </a:rPr>
              <a:t>Investors build and maintain portfolios based on their personal choices</a:t>
            </a:r>
          </a:p>
          <a:p>
            <a:r>
              <a:rPr lang="en-US" sz="1800" dirty="0">
                <a:latin typeface="Calibri" panose="020F0502020204030204" pitchFamily="34" charset="0"/>
                <a:cs typeface="Calibri" panose="020F0502020204030204" pitchFamily="34" charset="0"/>
              </a:rPr>
              <a:t>As ratings change, investors can monitor and manage their investments</a:t>
            </a:r>
          </a:p>
        </p:txBody>
      </p:sp>
    </p:spTree>
    <p:extLst>
      <p:ext uri="{BB962C8B-B14F-4D97-AF65-F5344CB8AC3E}">
        <p14:creationId xmlns:p14="http://schemas.microsoft.com/office/powerpoint/2010/main" val="283934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17</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extLst>
              <p:ext uri="{D42A27DB-BD31-4B8C-83A1-F6EECF244321}">
                <p14:modId xmlns:p14="http://schemas.microsoft.com/office/powerpoint/2010/main" val="384158494"/>
              </p:ext>
            </p:extLst>
          </p:nvPr>
        </p:nvGraphicFramePr>
        <p:xfrm>
          <a:off x="338180" y="1006573"/>
          <a:ext cx="2478893" cy="274320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1197765220"/>
              </p:ext>
            </p:extLst>
          </p:nvPr>
        </p:nvGraphicFramePr>
        <p:xfrm>
          <a:off x="5069139" y="1001054"/>
          <a:ext cx="2478893" cy="185420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Going Deeper</a:t>
                      </a:r>
                    </a:p>
                  </a:txBody>
                  <a:tcPr/>
                </a:tc>
                <a:extLst>
                  <a:ext uri="{0D108BD9-81ED-4DB2-BD59-A6C34878D82A}">
                    <a16:rowId xmlns:a16="http://schemas.microsoft.com/office/drawing/2014/main" val="3711534446"/>
                  </a:ext>
                </a:extLst>
              </a:tr>
              <a:tr h="370840">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8" name="Rectangle 7">
            <a:extLst>
              <a:ext uri="{FF2B5EF4-FFF2-40B4-BE49-F238E27FC236}">
                <a16:creationId xmlns:a16="http://schemas.microsoft.com/office/drawing/2014/main" id="{7462D937-CB0C-417B-BCA6-A869381C27E3}"/>
              </a:ext>
            </a:extLst>
          </p:cNvPr>
          <p:cNvSpPr/>
          <p:nvPr/>
        </p:nvSpPr>
        <p:spPr>
          <a:xfrm>
            <a:off x="338180" y="2991963"/>
            <a:ext cx="2478893"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048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DSE Cluster and Notebooks</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18</a:t>
            </a:fld>
            <a:endParaRPr lang="en-US" dirty="0"/>
          </a:p>
        </p:txBody>
      </p:sp>
      <p:pic>
        <p:nvPicPr>
          <p:cNvPr id="2" name="Picture 1">
            <a:extLst>
              <a:ext uri="{FF2B5EF4-FFF2-40B4-BE49-F238E27FC236}">
                <a16:creationId xmlns:a16="http://schemas.microsoft.com/office/drawing/2014/main" id="{D8428625-623E-489C-97F0-265DFF5C7073}"/>
              </a:ext>
            </a:extLst>
          </p:cNvPr>
          <p:cNvPicPr>
            <a:picLocks noChangeAspect="1"/>
          </p:cNvPicPr>
          <p:nvPr/>
        </p:nvPicPr>
        <p:blipFill>
          <a:blip r:embed="rId3"/>
          <a:stretch>
            <a:fillRect/>
          </a:stretch>
        </p:blipFill>
        <p:spPr>
          <a:xfrm>
            <a:off x="65904" y="898548"/>
            <a:ext cx="9001125" cy="3857625"/>
          </a:xfrm>
          <a:prstGeom prst="rect">
            <a:avLst/>
          </a:prstGeom>
        </p:spPr>
      </p:pic>
    </p:spTree>
    <p:extLst>
      <p:ext uri="{BB962C8B-B14F-4D97-AF65-F5344CB8AC3E}">
        <p14:creationId xmlns:p14="http://schemas.microsoft.com/office/powerpoint/2010/main" val="228236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0109CF-00AA-4767-AA5B-036FFDE59675}"/>
              </a:ext>
            </a:extLst>
          </p:cNvPr>
          <p:cNvPicPr>
            <a:picLocks noChangeAspect="1"/>
          </p:cNvPicPr>
          <p:nvPr/>
        </p:nvPicPr>
        <p:blipFill>
          <a:blip r:embed="rId3"/>
          <a:stretch>
            <a:fillRect/>
          </a:stretch>
        </p:blipFill>
        <p:spPr>
          <a:xfrm>
            <a:off x="254794" y="935974"/>
            <a:ext cx="6842532" cy="2663961"/>
          </a:xfrm>
          <a:prstGeom prst="rect">
            <a:avLst/>
          </a:prstGeom>
          <a:effectLst>
            <a:outerShdw blurRad="50800" dist="38100" dir="13500000" algn="br" rotWithShape="0">
              <a:prstClr val="black">
                <a:alpha val="40000"/>
              </a:prstClr>
            </a:outerShdw>
          </a:effectLst>
        </p:spPr>
      </p:pic>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DSE Cluster and Notebooks</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19</a:t>
            </a:fld>
            <a:endParaRPr lang="en-US" dirty="0"/>
          </a:p>
        </p:txBody>
      </p:sp>
      <p:grpSp>
        <p:nvGrpSpPr>
          <p:cNvPr id="14" name="Group 13">
            <a:extLst>
              <a:ext uri="{FF2B5EF4-FFF2-40B4-BE49-F238E27FC236}">
                <a16:creationId xmlns:a16="http://schemas.microsoft.com/office/drawing/2014/main" id="{6802E5F4-6314-452A-AAA5-DBC1DF0E9055}"/>
              </a:ext>
            </a:extLst>
          </p:cNvPr>
          <p:cNvGrpSpPr/>
          <p:nvPr/>
        </p:nvGrpSpPr>
        <p:grpSpPr>
          <a:xfrm>
            <a:off x="872788" y="1668195"/>
            <a:ext cx="7691974" cy="3120975"/>
            <a:chOff x="872788" y="1668195"/>
            <a:chExt cx="7691974" cy="3120975"/>
          </a:xfrm>
        </p:grpSpPr>
        <p:pic>
          <p:nvPicPr>
            <p:cNvPr id="13" name="Picture 12">
              <a:extLst>
                <a:ext uri="{FF2B5EF4-FFF2-40B4-BE49-F238E27FC236}">
                  <a16:creationId xmlns:a16="http://schemas.microsoft.com/office/drawing/2014/main" id="{FD2C9AD5-D1D4-4C7B-B35D-3B84BA0D1D32}"/>
                </a:ext>
              </a:extLst>
            </p:cNvPr>
            <p:cNvPicPr>
              <a:picLocks noChangeAspect="1"/>
            </p:cNvPicPr>
            <p:nvPr/>
          </p:nvPicPr>
          <p:blipFill>
            <a:blip r:embed="rId4"/>
            <a:stretch>
              <a:fillRect/>
            </a:stretch>
          </p:blipFill>
          <p:spPr>
            <a:xfrm>
              <a:off x="3237469" y="1668195"/>
              <a:ext cx="4166231" cy="3120975"/>
            </a:xfrm>
            <a:prstGeom prst="rect">
              <a:avLst/>
            </a:prstGeom>
            <a:effectLst>
              <a:outerShdw blurRad="50800" dist="38100" dir="13500000" algn="br" rotWithShape="0">
                <a:prstClr val="black">
                  <a:alpha val="40000"/>
                </a:prstClr>
              </a:outerShdw>
            </a:effectLst>
          </p:spPr>
        </p:pic>
        <p:grpSp>
          <p:nvGrpSpPr>
            <p:cNvPr id="4" name="Group 3">
              <a:extLst>
                <a:ext uri="{FF2B5EF4-FFF2-40B4-BE49-F238E27FC236}">
                  <a16:creationId xmlns:a16="http://schemas.microsoft.com/office/drawing/2014/main" id="{4D6469DE-DA38-405C-BDC6-E37F2AA82759}"/>
                </a:ext>
              </a:extLst>
            </p:cNvPr>
            <p:cNvGrpSpPr/>
            <p:nvPr/>
          </p:nvGrpSpPr>
          <p:grpSpPr>
            <a:xfrm>
              <a:off x="872788" y="2099273"/>
              <a:ext cx="7691974" cy="2268326"/>
              <a:chOff x="872788" y="2099273"/>
              <a:chExt cx="7691974" cy="2268326"/>
            </a:xfrm>
          </p:grpSpPr>
          <p:sp>
            <p:nvSpPr>
              <p:cNvPr id="2" name="Speech Bubble: Rectangle with Corners Rounded 1">
                <a:extLst>
                  <a:ext uri="{FF2B5EF4-FFF2-40B4-BE49-F238E27FC236}">
                    <a16:creationId xmlns:a16="http://schemas.microsoft.com/office/drawing/2014/main" id="{E6847F8C-CE3B-4001-913C-CD2587C8F3E9}"/>
                  </a:ext>
                </a:extLst>
              </p:cNvPr>
              <p:cNvSpPr/>
              <p:nvPr/>
            </p:nvSpPr>
            <p:spPr>
              <a:xfrm>
                <a:off x="872788" y="3702803"/>
                <a:ext cx="1617785" cy="664796"/>
              </a:xfrm>
              <a:prstGeom prst="wedgeRoundRectCallout">
                <a:avLst>
                  <a:gd name="adj1" fmla="val 146670"/>
                  <a:gd name="adj2" fmla="val -263874"/>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Enter SQL statements</a:t>
                </a:r>
              </a:p>
            </p:txBody>
          </p:sp>
          <p:sp>
            <p:nvSpPr>
              <p:cNvPr id="8" name="Speech Bubble: Rectangle with Corners Rounded 7">
                <a:extLst>
                  <a:ext uri="{FF2B5EF4-FFF2-40B4-BE49-F238E27FC236}">
                    <a16:creationId xmlns:a16="http://schemas.microsoft.com/office/drawing/2014/main" id="{CE04EE73-0716-473D-8530-162017987FC4}"/>
                  </a:ext>
                </a:extLst>
              </p:cNvPr>
              <p:cNvSpPr/>
              <p:nvPr/>
            </p:nvSpPr>
            <p:spPr>
              <a:xfrm>
                <a:off x="6946977" y="2099273"/>
                <a:ext cx="1617785" cy="664796"/>
              </a:xfrm>
              <a:prstGeom prst="wedgeRoundRectCallout">
                <a:avLst>
                  <a:gd name="adj1" fmla="val -45653"/>
                  <a:gd name="adj2" fmla="val -98908"/>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Execute</a:t>
                </a:r>
              </a:p>
            </p:txBody>
          </p:sp>
          <p:sp>
            <p:nvSpPr>
              <p:cNvPr id="9" name="Speech Bubble: Rectangle with Corners Rounded 8">
                <a:extLst>
                  <a:ext uri="{FF2B5EF4-FFF2-40B4-BE49-F238E27FC236}">
                    <a16:creationId xmlns:a16="http://schemas.microsoft.com/office/drawing/2014/main" id="{278D0022-2A02-4641-8864-145FA8808504}"/>
                  </a:ext>
                </a:extLst>
              </p:cNvPr>
              <p:cNvSpPr/>
              <p:nvPr/>
            </p:nvSpPr>
            <p:spPr>
              <a:xfrm>
                <a:off x="6661882" y="3267537"/>
                <a:ext cx="1617785" cy="664796"/>
              </a:xfrm>
              <a:prstGeom prst="wedgeRoundRectCallout">
                <a:avLst>
                  <a:gd name="adj1" fmla="val -85776"/>
                  <a:gd name="adj2" fmla="val -34980"/>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View results</a:t>
                </a:r>
              </a:p>
            </p:txBody>
          </p:sp>
        </p:grpSp>
      </p:grpSp>
    </p:spTree>
    <p:extLst>
      <p:ext uri="{BB962C8B-B14F-4D97-AF65-F5344CB8AC3E}">
        <p14:creationId xmlns:p14="http://schemas.microsoft.com/office/powerpoint/2010/main" val="149594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2</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extLst>
              <p:ext uri="{D42A27DB-BD31-4B8C-83A1-F6EECF244321}">
                <p14:modId xmlns:p14="http://schemas.microsoft.com/office/powerpoint/2010/main" val="1045353471"/>
              </p:ext>
            </p:extLst>
          </p:nvPr>
        </p:nvGraphicFramePr>
        <p:xfrm>
          <a:off x="338180" y="1006573"/>
          <a:ext cx="2478893" cy="274320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2696260884"/>
              </p:ext>
            </p:extLst>
          </p:nvPr>
        </p:nvGraphicFramePr>
        <p:xfrm>
          <a:off x="5069139" y="1001054"/>
          <a:ext cx="2478893" cy="185420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Going Deeper</a:t>
                      </a:r>
                    </a:p>
                  </a:txBody>
                  <a:tcPr/>
                </a:tc>
                <a:extLst>
                  <a:ext uri="{0D108BD9-81ED-4DB2-BD59-A6C34878D82A}">
                    <a16:rowId xmlns:a16="http://schemas.microsoft.com/office/drawing/2014/main" val="449022309"/>
                  </a:ext>
                </a:extLst>
              </a:tr>
              <a:tr h="370840">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Tree>
    <p:extLst>
      <p:ext uri="{BB962C8B-B14F-4D97-AF65-F5344CB8AC3E}">
        <p14:creationId xmlns:p14="http://schemas.microsoft.com/office/powerpoint/2010/main" val="186596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20</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extLst>
              <p:ext uri="{D42A27DB-BD31-4B8C-83A1-F6EECF244321}">
                <p14:modId xmlns:p14="http://schemas.microsoft.com/office/powerpoint/2010/main" val="545671515"/>
              </p:ext>
            </p:extLst>
          </p:nvPr>
        </p:nvGraphicFramePr>
        <p:xfrm>
          <a:off x="338180" y="1006573"/>
          <a:ext cx="2478893" cy="274320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3367793616"/>
              </p:ext>
            </p:extLst>
          </p:nvPr>
        </p:nvGraphicFramePr>
        <p:xfrm>
          <a:off x="5069139" y="1001054"/>
          <a:ext cx="2478893" cy="185420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Going Deeper</a:t>
                      </a:r>
                    </a:p>
                  </a:txBody>
                  <a:tcPr/>
                </a:tc>
                <a:extLst>
                  <a:ext uri="{0D108BD9-81ED-4DB2-BD59-A6C34878D82A}">
                    <a16:rowId xmlns:a16="http://schemas.microsoft.com/office/drawing/2014/main" val="1404118220"/>
                  </a:ext>
                </a:extLst>
              </a:tr>
              <a:tr h="370840">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8" name="Rectangle 7">
            <a:extLst>
              <a:ext uri="{FF2B5EF4-FFF2-40B4-BE49-F238E27FC236}">
                <a16:creationId xmlns:a16="http://schemas.microsoft.com/office/drawing/2014/main" id="{7462D937-CB0C-417B-BCA6-A869381C27E3}"/>
              </a:ext>
            </a:extLst>
          </p:cNvPr>
          <p:cNvSpPr/>
          <p:nvPr/>
        </p:nvSpPr>
        <p:spPr>
          <a:xfrm>
            <a:off x="338180" y="3354100"/>
            <a:ext cx="2478892"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43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21</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extLst>
              <p:ext uri="{D42A27DB-BD31-4B8C-83A1-F6EECF244321}">
                <p14:modId xmlns:p14="http://schemas.microsoft.com/office/powerpoint/2010/main" val="148573184"/>
              </p:ext>
            </p:extLst>
          </p:nvPr>
        </p:nvGraphicFramePr>
        <p:xfrm>
          <a:off x="338180" y="1006573"/>
          <a:ext cx="2478893" cy="274320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476199671"/>
              </p:ext>
            </p:extLst>
          </p:nvPr>
        </p:nvGraphicFramePr>
        <p:xfrm>
          <a:off x="5069139" y="1001054"/>
          <a:ext cx="2478893" cy="222504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Lab 4</a:t>
                      </a:r>
                    </a:p>
                  </a:txBody>
                  <a:tcPr/>
                </a:tc>
                <a:extLst>
                  <a:ext uri="{0D108BD9-81ED-4DB2-BD59-A6C34878D82A}">
                    <a16:rowId xmlns:a16="http://schemas.microsoft.com/office/drawing/2014/main" val="2034601531"/>
                  </a:ext>
                </a:extLst>
              </a:tr>
              <a:tr h="370840">
                <a:tc>
                  <a:txBody>
                    <a:bodyPr/>
                    <a:lstStyle/>
                    <a:p>
                      <a:r>
                        <a:rPr lang="en-US" dirty="0"/>
                        <a:t>Going Deeper</a:t>
                      </a:r>
                    </a:p>
                  </a:txBody>
                  <a:tcPr/>
                </a:tc>
                <a:extLst>
                  <a:ext uri="{0D108BD9-81ED-4DB2-BD59-A6C34878D82A}">
                    <a16:rowId xmlns:a16="http://schemas.microsoft.com/office/drawing/2014/main" val="4127636805"/>
                  </a:ext>
                </a:extLst>
              </a:tr>
              <a:tr h="370840">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8" name="Rectangle 7">
            <a:extLst>
              <a:ext uri="{FF2B5EF4-FFF2-40B4-BE49-F238E27FC236}">
                <a16:creationId xmlns:a16="http://schemas.microsoft.com/office/drawing/2014/main" id="{7462D937-CB0C-417B-BCA6-A869381C27E3}"/>
              </a:ext>
            </a:extLst>
          </p:cNvPr>
          <p:cNvSpPr/>
          <p:nvPr/>
        </p:nvSpPr>
        <p:spPr>
          <a:xfrm>
            <a:off x="5049903" y="2464229"/>
            <a:ext cx="2498130"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034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sp>
        <p:nvSpPr>
          <p:cNvPr id="5953" name="Google Shape;5953;p124"/>
          <p:cNvSpPr txBox="1">
            <a:spLocks noGrp="1"/>
          </p:cNvSpPr>
          <p:nvPr>
            <p:ph type="sldNum" idx="4294967295"/>
          </p:nvPr>
        </p:nvSpPr>
        <p:spPr>
          <a:xfrm>
            <a:off x="99060" y="4789170"/>
            <a:ext cx="2895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22</a:t>
            </a:fld>
            <a:endParaRPr sz="600" b="0" i="0" u="none" strike="noStrike" cap="none">
              <a:solidFill>
                <a:srgbClr val="BFBFBF"/>
              </a:solidFill>
              <a:latin typeface="Arial"/>
              <a:ea typeface="Arial"/>
              <a:cs typeface="Arial"/>
              <a:sym typeface="Arial"/>
            </a:endParaRPr>
          </a:p>
        </p:txBody>
      </p:sp>
      <p:sp>
        <p:nvSpPr>
          <p:cNvPr id="5954" name="Google Shape;5954;p124"/>
          <p:cNvSpPr txBox="1">
            <a:spLocks noGrp="1"/>
          </p:cNvSpPr>
          <p:nvPr>
            <p:ph type="sldNum" idx="4294967295"/>
          </p:nvPr>
        </p:nvSpPr>
        <p:spPr>
          <a:xfrm>
            <a:off x="80683" y="4789169"/>
            <a:ext cx="3093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150"/>
              <a:buFont typeface="Arial"/>
              <a:buNone/>
            </a:pPr>
            <a:fld id="{00000000-1234-1234-1234-123412341234}" type="slidenum">
              <a:rPr lang="en" sz="600" b="0" i="0" u="none" strike="noStrike" cap="none">
                <a:solidFill>
                  <a:srgbClr val="BFBFBF"/>
                </a:solidFill>
                <a:latin typeface="Arial"/>
                <a:ea typeface="Arial"/>
                <a:cs typeface="Arial"/>
                <a:sym typeface="Arial"/>
              </a:rPr>
              <a:t>22</a:t>
            </a:fld>
            <a:endParaRPr sz="600" b="0" i="0" u="none" strike="noStrike" cap="none">
              <a:solidFill>
                <a:srgbClr val="BFBFBF"/>
              </a:solidFill>
              <a:latin typeface="Arial"/>
              <a:ea typeface="Arial"/>
              <a:cs typeface="Arial"/>
              <a:sym typeface="Arial"/>
            </a:endParaRPr>
          </a:p>
        </p:txBody>
      </p:sp>
      <p:sp>
        <p:nvSpPr>
          <p:cNvPr id="37" name="Title 4">
            <a:extLst>
              <a:ext uri="{FF2B5EF4-FFF2-40B4-BE49-F238E27FC236}">
                <a16:creationId xmlns:a16="http://schemas.microsoft.com/office/drawing/2014/main" id="{43C74EB8-5652-4DAC-B237-4B271E48FD65}"/>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Going Deeper</a:t>
            </a:r>
          </a:p>
        </p:txBody>
      </p:sp>
      <p:sp>
        <p:nvSpPr>
          <p:cNvPr id="38" name="Content Placeholder 2">
            <a:extLst>
              <a:ext uri="{FF2B5EF4-FFF2-40B4-BE49-F238E27FC236}">
                <a16:creationId xmlns:a16="http://schemas.microsoft.com/office/drawing/2014/main" id="{02D8D1D8-14AE-4224-9123-7FCF26D1CCB4}"/>
              </a:ext>
            </a:extLst>
          </p:cNvPr>
          <p:cNvSpPr txBox="1">
            <a:spLocks/>
          </p:cNvSpPr>
          <p:nvPr/>
        </p:nvSpPr>
        <p:spPr>
          <a:xfrm>
            <a:off x="99060" y="1097154"/>
            <a:ext cx="8974601" cy="376290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dirty="0">
                <a:latin typeface="Calibri" panose="020F0502020204030204" pitchFamily="34" charset="0"/>
                <a:cs typeface="Calibri" panose="020F0502020204030204" pitchFamily="34" charset="0"/>
              </a:rPr>
              <a:t>DataStax Analytics Guide: </a:t>
            </a:r>
            <a:r>
              <a:rPr lang="en-US" sz="1800" dirty="0">
                <a:hlinkClick r:id="rId3"/>
              </a:rPr>
              <a:t>https://docs.datastax.com/en/dse/6.7/dse-admin/datastax_enterprise/analytics/analyticsOverview.html</a:t>
            </a:r>
            <a:r>
              <a:rPr lang="en-US" sz="1800" dirty="0"/>
              <a:t> </a:t>
            </a:r>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DataStax Academy Course: </a:t>
            </a:r>
            <a:r>
              <a:rPr lang="en-US" sz="1800" dirty="0">
                <a:hlinkClick r:id="rId4"/>
              </a:rPr>
              <a:t>https://academy.datastax.com/resources/getting-started-apache-spark</a:t>
            </a:r>
            <a:r>
              <a:rPr lang="en-US" sz="1800" dirty="0"/>
              <a:t> </a:t>
            </a:r>
          </a:p>
          <a:p>
            <a:r>
              <a:rPr lang="en-US" sz="1800" dirty="0"/>
              <a:t>Udemy Course – Apache Spark for Java Developers: </a:t>
            </a:r>
            <a:r>
              <a:rPr lang="en-US" sz="1800" dirty="0">
                <a:hlinkClick r:id="rId5"/>
              </a:rPr>
              <a:t>https://www.udemy.com/</a:t>
            </a:r>
            <a:r>
              <a:rPr lang="en-US" sz="1800" dirty="0"/>
              <a:t> </a:t>
            </a:r>
          </a:p>
          <a:p>
            <a:r>
              <a:rPr lang="en-US" sz="1800" dirty="0"/>
              <a:t>Spark Structured Streaming Programming Guide: </a:t>
            </a:r>
            <a:r>
              <a:rPr lang="en-US" sz="1800" dirty="0">
                <a:hlinkClick r:id="rId6"/>
              </a:rPr>
              <a:t>https://spark.apache.org/docs/2.2.0/structured-streaming-programming-guide.html</a:t>
            </a:r>
            <a:endParaRPr lang="en-US" sz="1800" dirty="0"/>
          </a:p>
          <a:p>
            <a:r>
              <a:rPr lang="en-US" sz="1800" dirty="0"/>
              <a:t>Spark Structured Streaming + Kafka Programming Guide: </a:t>
            </a:r>
            <a:r>
              <a:rPr lang="en-US" sz="1800" dirty="0">
                <a:hlinkClick r:id="rId7"/>
              </a:rPr>
              <a:t>https://spark.apache.org/docs/2.2.0/structured-streaming-kafka-integration.html</a:t>
            </a:r>
            <a:endParaRPr lang="en-US" sz="1800" dirty="0"/>
          </a:p>
          <a:p>
            <a:endParaRPr lang="en-US" sz="1800"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740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sp>
        <p:nvSpPr>
          <p:cNvPr id="5953" name="Google Shape;5953;p124"/>
          <p:cNvSpPr txBox="1">
            <a:spLocks noGrp="1"/>
          </p:cNvSpPr>
          <p:nvPr>
            <p:ph type="sldNum" idx="4294967295"/>
          </p:nvPr>
        </p:nvSpPr>
        <p:spPr>
          <a:xfrm>
            <a:off x="99060" y="4789170"/>
            <a:ext cx="2895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23</a:t>
            </a:fld>
            <a:endParaRPr sz="600" b="0" i="0" u="none" strike="noStrike" cap="none">
              <a:solidFill>
                <a:srgbClr val="BFBFBF"/>
              </a:solidFill>
              <a:latin typeface="Arial"/>
              <a:ea typeface="Arial"/>
              <a:cs typeface="Arial"/>
              <a:sym typeface="Arial"/>
            </a:endParaRPr>
          </a:p>
        </p:txBody>
      </p:sp>
      <p:sp>
        <p:nvSpPr>
          <p:cNvPr id="5954" name="Google Shape;5954;p124"/>
          <p:cNvSpPr txBox="1">
            <a:spLocks noGrp="1"/>
          </p:cNvSpPr>
          <p:nvPr>
            <p:ph type="sldNum" idx="4294967295"/>
          </p:nvPr>
        </p:nvSpPr>
        <p:spPr>
          <a:xfrm>
            <a:off x="80683" y="4789169"/>
            <a:ext cx="3093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150"/>
              <a:buFont typeface="Arial"/>
              <a:buNone/>
            </a:pPr>
            <a:fld id="{00000000-1234-1234-1234-123412341234}" type="slidenum">
              <a:rPr lang="en" sz="600" b="0" i="0" u="none" strike="noStrike" cap="none">
                <a:solidFill>
                  <a:srgbClr val="BFBFBF"/>
                </a:solidFill>
                <a:latin typeface="Arial"/>
                <a:ea typeface="Arial"/>
                <a:cs typeface="Arial"/>
                <a:sym typeface="Arial"/>
              </a:rPr>
              <a:t>23</a:t>
            </a:fld>
            <a:endParaRPr sz="600" b="0" i="0" u="none" strike="noStrike" cap="none">
              <a:solidFill>
                <a:srgbClr val="BFBFBF"/>
              </a:solidFill>
              <a:latin typeface="Arial"/>
              <a:ea typeface="Arial"/>
              <a:cs typeface="Arial"/>
              <a:sym typeface="Arial"/>
            </a:endParaRPr>
          </a:p>
        </p:txBody>
      </p:sp>
      <p:grpSp>
        <p:nvGrpSpPr>
          <p:cNvPr id="2" name="Group 1">
            <a:extLst>
              <a:ext uri="{FF2B5EF4-FFF2-40B4-BE49-F238E27FC236}">
                <a16:creationId xmlns:a16="http://schemas.microsoft.com/office/drawing/2014/main" id="{4B96C078-A304-471E-956D-A17CF32D21F3}"/>
              </a:ext>
            </a:extLst>
          </p:cNvPr>
          <p:cNvGrpSpPr/>
          <p:nvPr/>
        </p:nvGrpSpPr>
        <p:grpSpPr>
          <a:xfrm>
            <a:off x="556050" y="1029965"/>
            <a:ext cx="7749343" cy="3120105"/>
            <a:chOff x="556050" y="1029965"/>
            <a:chExt cx="7749343" cy="3120105"/>
          </a:xfrm>
        </p:grpSpPr>
        <p:grpSp>
          <p:nvGrpSpPr>
            <p:cNvPr id="4" name="Group 3">
              <a:extLst>
                <a:ext uri="{FF2B5EF4-FFF2-40B4-BE49-F238E27FC236}">
                  <a16:creationId xmlns:a16="http://schemas.microsoft.com/office/drawing/2014/main" id="{938C2031-AA12-4BCC-AC6F-C0182B033146}"/>
                </a:ext>
              </a:extLst>
            </p:cNvPr>
            <p:cNvGrpSpPr/>
            <p:nvPr/>
          </p:nvGrpSpPr>
          <p:grpSpPr>
            <a:xfrm>
              <a:off x="556050" y="1029975"/>
              <a:ext cx="2025951" cy="1129374"/>
              <a:chOff x="556050" y="1029975"/>
              <a:chExt cx="2025951" cy="1129374"/>
            </a:xfrm>
          </p:grpSpPr>
          <p:pic>
            <p:nvPicPr>
              <p:cNvPr id="5985" name="Google Shape;5985;p124"/>
              <p:cNvPicPr preferRelativeResize="0"/>
              <p:nvPr/>
            </p:nvPicPr>
            <p:blipFill rotWithShape="1">
              <a:blip r:embed="rId3">
                <a:alphaModFix/>
              </a:blip>
              <a:srcRect t="21184" b="21184"/>
              <a:stretch/>
            </p:blipFill>
            <p:spPr>
              <a:xfrm>
                <a:off x="556050" y="1029975"/>
                <a:ext cx="2025951" cy="1129374"/>
              </a:xfrm>
              <a:prstGeom prst="rect">
                <a:avLst/>
              </a:prstGeom>
              <a:noFill/>
              <a:ln>
                <a:noFill/>
              </a:ln>
            </p:spPr>
          </p:pic>
          <p:sp>
            <p:nvSpPr>
              <p:cNvPr id="5986" name="Google Shape;5986;p124"/>
              <p:cNvSpPr txBox="1"/>
              <p:nvPr/>
            </p:nvSpPr>
            <p:spPr>
              <a:xfrm>
                <a:off x="1009049" y="1533925"/>
                <a:ext cx="1261500" cy="27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rgbClr val="000000"/>
                    </a:solidFill>
                    <a:latin typeface="Calibri"/>
                    <a:ea typeface="Calibri"/>
                    <a:cs typeface="Calibri"/>
                    <a:sym typeface="Calibri"/>
                  </a:rPr>
                  <a:t>Your Datacenter</a:t>
                </a:r>
                <a:endParaRPr sz="1200" b="1" i="0" u="none" strike="noStrike" cap="none" dirty="0">
                  <a:solidFill>
                    <a:srgbClr val="000000"/>
                  </a:solidFill>
                  <a:latin typeface="Calibri"/>
                  <a:ea typeface="Calibri"/>
                  <a:cs typeface="Calibri"/>
                  <a:sym typeface="Calibri"/>
                </a:endParaRPr>
              </a:p>
            </p:txBody>
          </p:sp>
        </p:grpSp>
        <p:grpSp>
          <p:nvGrpSpPr>
            <p:cNvPr id="5981" name="Google Shape;5981;p124"/>
            <p:cNvGrpSpPr/>
            <p:nvPr/>
          </p:nvGrpSpPr>
          <p:grpSpPr>
            <a:xfrm>
              <a:off x="6585776" y="3018721"/>
              <a:ext cx="1120296" cy="1126217"/>
              <a:chOff x="7136445" y="1278786"/>
              <a:chExt cx="1463101" cy="1470833"/>
            </a:xfrm>
          </p:grpSpPr>
          <p:sp>
            <p:nvSpPr>
              <p:cNvPr id="5982" name="Google Shape;5982;p124"/>
              <p:cNvSpPr/>
              <p:nvPr/>
            </p:nvSpPr>
            <p:spPr>
              <a:xfrm>
                <a:off x="7136446" y="1286519"/>
                <a:ext cx="1463100" cy="1463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83" name="Google Shape;5983;p124"/>
              <p:cNvSpPr txBox="1"/>
              <p:nvPr/>
            </p:nvSpPr>
            <p:spPr>
              <a:xfrm>
                <a:off x="7136445"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lt1"/>
                    </a:solidFill>
                    <a:latin typeface="Arial"/>
                    <a:ea typeface="Arial"/>
                    <a:cs typeface="Arial"/>
                    <a:sym typeface="Arial"/>
                  </a:rPr>
                  <a:t>Scalable</a:t>
                </a:r>
                <a:endParaRPr sz="1400" b="0" i="0" u="none" strike="noStrike" cap="none" dirty="0">
                  <a:solidFill>
                    <a:srgbClr val="000000"/>
                  </a:solidFill>
                  <a:latin typeface="Arial"/>
                  <a:ea typeface="Arial"/>
                  <a:cs typeface="Arial"/>
                  <a:sym typeface="Arial"/>
                </a:endParaRPr>
              </a:p>
            </p:txBody>
          </p:sp>
          <p:pic>
            <p:nvPicPr>
              <p:cNvPr id="5984" name="Google Shape;5984;p124"/>
              <p:cNvPicPr preferRelativeResize="0"/>
              <p:nvPr/>
            </p:nvPicPr>
            <p:blipFill rotWithShape="1">
              <a:blip r:embed="rId4">
                <a:alphaModFix/>
              </a:blip>
              <a:srcRect/>
              <a:stretch/>
            </p:blipFill>
            <p:spPr>
              <a:xfrm>
                <a:off x="7243189" y="1278786"/>
                <a:ext cx="1203157" cy="1203157"/>
              </a:xfrm>
              <a:prstGeom prst="rect">
                <a:avLst/>
              </a:prstGeom>
              <a:noFill/>
              <a:ln>
                <a:noFill/>
              </a:ln>
            </p:spPr>
          </p:pic>
        </p:grpSp>
        <p:grpSp>
          <p:nvGrpSpPr>
            <p:cNvPr id="5977" name="Google Shape;5977;p124"/>
            <p:cNvGrpSpPr/>
            <p:nvPr/>
          </p:nvGrpSpPr>
          <p:grpSpPr>
            <a:xfrm>
              <a:off x="5313124" y="3018721"/>
              <a:ext cx="1120296" cy="1126217"/>
              <a:chOff x="5474369" y="1278786"/>
              <a:chExt cx="1463101" cy="1470833"/>
            </a:xfrm>
          </p:grpSpPr>
          <p:sp>
            <p:nvSpPr>
              <p:cNvPr id="5978" name="Google Shape;5978;p124"/>
              <p:cNvSpPr/>
              <p:nvPr/>
            </p:nvSpPr>
            <p:spPr>
              <a:xfrm>
                <a:off x="5474370" y="1286519"/>
                <a:ext cx="1463100" cy="1463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9" name="Google Shape;5979;p124"/>
              <p:cNvSpPr txBox="1"/>
              <p:nvPr/>
            </p:nvSpPr>
            <p:spPr>
              <a:xfrm>
                <a:off x="5474369"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Distributed</a:t>
                </a:r>
                <a:endParaRPr sz="1400" b="0" i="0" u="none" strike="noStrike" cap="none">
                  <a:solidFill>
                    <a:srgbClr val="000000"/>
                  </a:solidFill>
                  <a:latin typeface="Arial"/>
                  <a:ea typeface="Arial"/>
                  <a:cs typeface="Arial"/>
                  <a:sym typeface="Arial"/>
                </a:endParaRPr>
              </a:p>
            </p:txBody>
          </p:sp>
          <p:pic>
            <p:nvPicPr>
              <p:cNvPr id="5980" name="Google Shape;5980;p124"/>
              <p:cNvPicPr preferRelativeResize="0"/>
              <p:nvPr/>
            </p:nvPicPr>
            <p:blipFill rotWithShape="1">
              <a:blip r:embed="rId5">
                <a:alphaModFix/>
              </a:blip>
              <a:srcRect/>
              <a:stretch/>
            </p:blipFill>
            <p:spPr>
              <a:xfrm>
                <a:off x="5588803" y="1278786"/>
                <a:ext cx="1203157" cy="1203157"/>
              </a:xfrm>
              <a:prstGeom prst="rect">
                <a:avLst/>
              </a:prstGeom>
              <a:noFill/>
              <a:ln>
                <a:noFill/>
              </a:ln>
            </p:spPr>
          </p:pic>
        </p:grpSp>
        <p:grpSp>
          <p:nvGrpSpPr>
            <p:cNvPr id="5973" name="Google Shape;5973;p124"/>
            <p:cNvGrpSpPr/>
            <p:nvPr/>
          </p:nvGrpSpPr>
          <p:grpSpPr>
            <a:xfrm>
              <a:off x="4040472" y="3018721"/>
              <a:ext cx="1120296" cy="1126217"/>
              <a:chOff x="3812292" y="1278786"/>
              <a:chExt cx="1463101" cy="1470833"/>
            </a:xfrm>
          </p:grpSpPr>
          <p:sp>
            <p:nvSpPr>
              <p:cNvPr id="5974" name="Google Shape;5974;p124"/>
              <p:cNvSpPr/>
              <p:nvPr/>
            </p:nvSpPr>
            <p:spPr>
              <a:xfrm>
                <a:off x="3812293" y="1286519"/>
                <a:ext cx="1463100" cy="1463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5" name="Google Shape;5975;p124"/>
              <p:cNvSpPr txBox="1"/>
              <p:nvPr/>
            </p:nvSpPr>
            <p:spPr>
              <a:xfrm>
                <a:off x="3812292"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Real-Time</a:t>
                </a:r>
                <a:endParaRPr sz="1400" b="0" i="0" u="none" strike="noStrike" cap="none">
                  <a:solidFill>
                    <a:srgbClr val="000000"/>
                  </a:solidFill>
                  <a:latin typeface="Arial"/>
                  <a:ea typeface="Arial"/>
                  <a:cs typeface="Arial"/>
                  <a:sym typeface="Arial"/>
                </a:endParaRPr>
              </a:p>
            </p:txBody>
          </p:sp>
          <p:pic>
            <p:nvPicPr>
              <p:cNvPr id="5976" name="Google Shape;5976;p124"/>
              <p:cNvPicPr preferRelativeResize="0"/>
              <p:nvPr/>
            </p:nvPicPr>
            <p:blipFill rotWithShape="1">
              <a:blip r:embed="rId6">
                <a:alphaModFix/>
              </a:blip>
              <a:srcRect/>
              <a:stretch/>
            </p:blipFill>
            <p:spPr>
              <a:xfrm>
                <a:off x="3934416" y="1278786"/>
                <a:ext cx="1203157" cy="1203157"/>
              </a:xfrm>
              <a:prstGeom prst="rect">
                <a:avLst/>
              </a:prstGeom>
              <a:noFill/>
              <a:ln>
                <a:noFill/>
              </a:ln>
            </p:spPr>
          </p:pic>
        </p:grpSp>
        <p:grpSp>
          <p:nvGrpSpPr>
            <p:cNvPr id="5969" name="Google Shape;5969;p124"/>
            <p:cNvGrpSpPr/>
            <p:nvPr/>
          </p:nvGrpSpPr>
          <p:grpSpPr>
            <a:xfrm>
              <a:off x="2767819" y="3018721"/>
              <a:ext cx="1120296" cy="1126217"/>
              <a:chOff x="2150215" y="1278786"/>
              <a:chExt cx="1463101" cy="1470833"/>
            </a:xfrm>
          </p:grpSpPr>
          <p:sp>
            <p:nvSpPr>
              <p:cNvPr id="5970" name="Google Shape;5970;p124"/>
              <p:cNvSpPr/>
              <p:nvPr/>
            </p:nvSpPr>
            <p:spPr>
              <a:xfrm>
                <a:off x="2150216" y="1286519"/>
                <a:ext cx="1463100" cy="14631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1" name="Google Shape;5971;p124"/>
              <p:cNvSpPr txBox="1"/>
              <p:nvPr/>
            </p:nvSpPr>
            <p:spPr>
              <a:xfrm>
                <a:off x="2150215"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Always-On</a:t>
                </a:r>
                <a:endParaRPr sz="1400" b="0" i="0" u="none" strike="noStrike" cap="none">
                  <a:solidFill>
                    <a:srgbClr val="000000"/>
                  </a:solidFill>
                  <a:latin typeface="Arial"/>
                  <a:ea typeface="Arial"/>
                  <a:cs typeface="Arial"/>
                  <a:sym typeface="Arial"/>
                </a:endParaRPr>
              </a:p>
            </p:txBody>
          </p:sp>
          <p:pic>
            <p:nvPicPr>
              <p:cNvPr id="5972" name="Google Shape;5972;p124"/>
              <p:cNvPicPr preferRelativeResize="0"/>
              <p:nvPr/>
            </p:nvPicPr>
            <p:blipFill rotWithShape="1">
              <a:blip r:embed="rId7">
                <a:alphaModFix/>
              </a:blip>
              <a:srcRect/>
              <a:stretch/>
            </p:blipFill>
            <p:spPr>
              <a:xfrm>
                <a:off x="2280030" y="1278786"/>
                <a:ext cx="1203157" cy="1203157"/>
              </a:xfrm>
              <a:prstGeom prst="rect">
                <a:avLst/>
              </a:prstGeom>
              <a:noFill/>
              <a:ln>
                <a:noFill/>
              </a:ln>
            </p:spPr>
          </p:pic>
        </p:grpSp>
        <p:grpSp>
          <p:nvGrpSpPr>
            <p:cNvPr id="5955" name="Google Shape;5955;p124"/>
            <p:cNvGrpSpPr/>
            <p:nvPr/>
          </p:nvGrpSpPr>
          <p:grpSpPr>
            <a:xfrm>
              <a:off x="2426373" y="1029965"/>
              <a:ext cx="5879020" cy="1129374"/>
              <a:chOff x="1457875" y="1391306"/>
              <a:chExt cx="6235702" cy="1197894"/>
            </a:xfrm>
          </p:grpSpPr>
          <p:pic>
            <p:nvPicPr>
              <p:cNvPr id="5956" name="Google Shape;5956;p124"/>
              <p:cNvPicPr preferRelativeResize="0"/>
              <p:nvPr/>
            </p:nvPicPr>
            <p:blipFill rotWithShape="1">
              <a:blip r:embed="rId3">
                <a:alphaModFix/>
              </a:blip>
              <a:srcRect t="21184" b="21184"/>
              <a:stretch/>
            </p:blipFill>
            <p:spPr>
              <a:xfrm>
                <a:off x="1457875" y="1391306"/>
                <a:ext cx="2078568" cy="1197894"/>
              </a:xfrm>
              <a:prstGeom prst="rect">
                <a:avLst/>
              </a:prstGeom>
              <a:noFill/>
              <a:ln>
                <a:noFill/>
              </a:ln>
            </p:spPr>
          </p:pic>
          <p:pic>
            <p:nvPicPr>
              <p:cNvPr id="5957" name="Google Shape;5957;p124"/>
              <p:cNvPicPr preferRelativeResize="0"/>
              <p:nvPr/>
            </p:nvPicPr>
            <p:blipFill rotWithShape="1">
              <a:blip r:embed="rId3">
                <a:alphaModFix/>
              </a:blip>
              <a:srcRect t="21184" b="21184"/>
              <a:stretch/>
            </p:blipFill>
            <p:spPr>
              <a:xfrm>
                <a:off x="3536442" y="1391306"/>
                <a:ext cx="2078568" cy="1197894"/>
              </a:xfrm>
              <a:prstGeom prst="rect">
                <a:avLst/>
              </a:prstGeom>
              <a:noFill/>
              <a:ln>
                <a:noFill/>
              </a:ln>
            </p:spPr>
          </p:pic>
          <p:pic>
            <p:nvPicPr>
              <p:cNvPr id="5958" name="Google Shape;5958;p124"/>
              <p:cNvPicPr preferRelativeResize="0"/>
              <p:nvPr/>
            </p:nvPicPr>
            <p:blipFill rotWithShape="1">
              <a:blip r:embed="rId3">
                <a:alphaModFix/>
              </a:blip>
              <a:srcRect t="21184" b="21184"/>
              <a:stretch/>
            </p:blipFill>
            <p:spPr>
              <a:xfrm>
                <a:off x="5615009" y="1391306"/>
                <a:ext cx="2078568" cy="1197894"/>
              </a:xfrm>
              <a:prstGeom prst="rect">
                <a:avLst/>
              </a:prstGeom>
              <a:noFill/>
              <a:ln>
                <a:noFill/>
              </a:ln>
            </p:spPr>
          </p:pic>
          <p:pic>
            <p:nvPicPr>
              <p:cNvPr id="5959" name="Google Shape;5959;p124"/>
              <p:cNvPicPr preferRelativeResize="0"/>
              <p:nvPr/>
            </p:nvPicPr>
            <p:blipFill rotWithShape="1">
              <a:blip r:embed="rId8">
                <a:alphaModFix/>
              </a:blip>
              <a:srcRect/>
              <a:stretch/>
            </p:blipFill>
            <p:spPr>
              <a:xfrm>
                <a:off x="1948296" y="1954255"/>
                <a:ext cx="1086565" cy="336838"/>
              </a:xfrm>
              <a:prstGeom prst="rect">
                <a:avLst/>
              </a:prstGeom>
              <a:noFill/>
              <a:ln>
                <a:noFill/>
              </a:ln>
            </p:spPr>
          </p:pic>
          <p:pic>
            <p:nvPicPr>
              <p:cNvPr id="5960" name="Google Shape;5960;p124"/>
              <p:cNvPicPr preferRelativeResize="0"/>
              <p:nvPr/>
            </p:nvPicPr>
            <p:blipFill rotWithShape="1">
              <a:blip r:embed="rId9">
                <a:alphaModFix/>
              </a:blip>
              <a:srcRect t="5570" b="9"/>
              <a:stretch/>
            </p:blipFill>
            <p:spPr>
              <a:xfrm>
                <a:off x="4337123" y="1849369"/>
                <a:ext cx="542305" cy="512068"/>
              </a:xfrm>
              <a:prstGeom prst="rect">
                <a:avLst/>
              </a:prstGeom>
              <a:noFill/>
              <a:ln>
                <a:noFill/>
              </a:ln>
            </p:spPr>
          </p:pic>
          <p:pic>
            <p:nvPicPr>
              <p:cNvPr id="5961" name="Google Shape;5961;p124"/>
              <p:cNvPicPr preferRelativeResize="0"/>
              <p:nvPr/>
            </p:nvPicPr>
            <p:blipFill rotWithShape="1">
              <a:blip r:embed="rId10">
                <a:alphaModFix/>
              </a:blip>
              <a:srcRect l="20496" t="18545" r="21992" b="14692"/>
              <a:stretch/>
            </p:blipFill>
            <p:spPr>
              <a:xfrm>
                <a:off x="6318369" y="1920236"/>
                <a:ext cx="705168" cy="430436"/>
              </a:xfrm>
              <a:prstGeom prst="rect">
                <a:avLst/>
              </a:prstGeom>
              <a:noFill/>
              <a:ln>
                <a:noFill/>
              </a:ln>
            </p:spPr>
          </p:pic>
        </p:grpSp>
        <p:sp>
          <p:nvSpPr>
            <p:cNvPr id="5963" name="Google Shape;5963;p124"/>
            <p:cNvSpPr txBox="1"/>
            <p:nvPr/>
          </p:nvSpPr>
          <p:spPr>
            <a:xfrm>
              <a:off x="1259675" y="2515075"/>
              <a:ext cx="6681900" cy="51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dirty="0">
                  <a:solidFill>
                    <a:schemeClr val="accent5"/>
                  </a:solidFill>
                  <a:latin typeface="Arial"/>
                  <a:ea typeface="Arial"/>
                  <a:cs typeface="Arial"/>
                  <a:sym typeface="Arial"/>
                </a:rPr>
                <a:t>Masterless and Active Everywhere Database</a:t>
              </a:r>
              <a:endParaRPr sz="2400" b="0" i="0" u="none" strike="noStrike" cap="none" dirty="0">
                <a:solidFill>
                  <a:srgbClr val="000000"/>
                </a:solidFill>
                <a:latin typeface="Arial"/>
                <a:ea typeface="Arial"/>
                <a:cs typeface="Arial"/>
                <a:sym typeface="Arial"/>
              </a:endParaRPr>
            </a:p>
          </p:txBody>
        </p:sp>
        <p:grpSp>
          <p:nvGrpSpPr>
            <p:cNvPr id="5965" name="Google Shape;5965;p124"/>
            <p:cNvGrpSpPr/>
            <p:nvPr/>
          </p:nvGrpSpPr>
          <p:grpSpPr>
            <a:xfrm>
              <a:off x="1504258" y="3024281"/>
              <a:ext cx="1120915" cy="1125789"/>
              <a:chOff x="573434" y="3421950"/>
              <a:chExt cx="1463911" cy="1470272"/>
            </a:xfrm>
          </p:grpSpPr>
          <p:sp>
            <p:nvSpPr>
              <p:cNvPr id="5966" name="Google Shape;5966;p124"/>
              <p:cNvSpPr/>
              <p:nvPr/>
            </p:nvSpPr>
            <p:spPr>
              <a:xfrm>
                <a:off x="574245" y="3429122"/>
                <a:ext cx="1463100" cy="1463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967" name="Google Shape;5967;p124"/>
              <p:cNvPicPr preferRelativeResize="0"/>
              <p:nvPr/>
            </p:nvPicPr>
            <p:blipFill rotWithShape="1">
              <a:blip r:embed="rId11">
                <a:alphaModFix/>
              </a:blip>
              <a:srcRect/>
              <a:stretch/>
            </p:blipFill>
            <p:spPr>
              <a:xfrm>
                <a:off x="700279" y="3421950"/>
                <a:ext cx="1203157" cy="1203157"/>
              </a:xfrm>
              <a:prstGeom prst="rect">
                <a:avLst/>
              </a:prstGeom>
              <a:noFill/>
              <a:ln>
                <a:noFill/>
              </a:ln>
            </p:spPr>
          </p:pic>
          <p:sp>
            <p:nvSpPr>
              <p:cNvPr id="5968" name="Google Shape;5968;p124"/>
              <p:cNvSpPr txBox="1"/>
              <p:nvPr/>
            </p:nvSpPr>
            <p:spPr>
              <a:xfrm>
                <a:off x="573434" y="4445980"/>
                <a:ext cx="1443901" cy="36180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lt1"/>
                    </a:solidFill>
                    <a:latin typeface="Arial"/>
                    <a:ea typeface="Arial"/>
                    <a:cs typeface="Arial"/>
                    <a:sym typeface="Arial"/>
                  </a:rPr>
                  <a:t>Contextual</a:t>
                </a:r>
                <a:endParaRPr sz="1400" b="0" i="0" u="none" strike="noStrike" cap="none" dirty="0">
                  <a:solidFill>
                    <a:srgbClr val="000000"/>
                  </a:solidFill>
                  <a:latin typeface="Arial"/>
                  <a:ea typeface="Arial"/>
                  <a:cs typeface="Arial"/>
                  <a:sym typeface="Arial"/>
                </a:endParaRPr>
              </a:p>
            </p:txBody>
          </p:sp>
        </p:grpSp>
      </p:grpSp>
      <p:sp>
        <p:nvSpPr>
          <p:cNvPr id="37" name="Title 4">
            <a:extLst>
              <a:ext uri="{FF2B5EF4-FFF2-40B4-BE49-F238E27FC236}">
                <a16:creationId xmlns:a16="http://schemas.microsoft.com/office/drawing/2014/main" id="{43C74EB8-5652-4DAC-B237-4B271E48FD65}"/>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Discussion</a:t>
            </a:r>
          </a:p>
        </p:txBody>
      </p:sp>
    </p:spTree>
    <p:extLst>
      <p:ext uri="{BB962C8B-B14F-4D97-AF65-F5344CB8AC3E}">
        <p14:creationId xmlns:p14="http://schemas.microsoft.com/office/powerpoint/2010/main" val="42887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4" name="Slide Number Placeholder 3"/>
          <p:cNvSpPr>
            <a:spLocks noGrp="1"/>
          </p:cNvSpPr>
          <p:nvPr>
            <p:ph type="sldNum" sz="quarter" idx="4"/>
          </p:nvPr>
        </p:nvSpPr>
        <p:spPr/>
        <p:txBody>
          <a:bodyPr/>
          <a:lstStyle/>
          <a:p>
            <a:fld id="{B2ACA3F6-9BF3-9640-9039-906AF661142D}" type="slidenum">
              <a:rPr lang="en-US" smtClean="0"/>
              <a:pPr/>
              <a:t>24</a:t>
            </a:fld>
            <a:endParaRPr lang="en-US" dirty="0"/>
          </a:p>
        </p:txBody>
      </p:sp>
      <p:sp>
        <p:nvSpPr>
          <p:cNvPr id="6" name="Date Placeholder 5">
            <a:extLst>
              <a:ext uri="{FF2B5EF4-FFF2-40B4-BE49-F238E27FC236}">
                <a16:creationId xmlns:a16="http://schemas.microsoft.com/office/drawing/2014/main" id="{98BB0DE6-29FF-F84E-8BF1-14765C5BE203}"/>
              </a:ext>
            </a:extLst>
          </p:cNvPr>
          <p:cNvSpPr>
            <a:spLocks noGrp="1"/>
          </p:cNvSpPr>
          <p:nvPr>
            <p:ph type="dt" sz="half" idx="2"/>
          </p:nvPr>
        </p:nvSpPr>
        <p:spPr>
          <a:xfrm>
            <a:off x="347472" y="4790122"/>
            <a:ext cx="5836800" cy="274637"/>
          </a:xfrm>
        </p:spPr>
        <p:txBody>
          <a:bodyPr/>
          <a:lstStyle/>
          <a:p>
            <a:pPr lvl="0"/>
            <a:r>
              <a:rPr lang="en-US" dirty="0">
                <a:sym typeface="Arial"/>
              </a:rPr>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 dirty="0"/>
          </a:p>
        </p:txBody>
      </p:sp>
    </p:spTree>
    <p:extLst>
      <p:ext uri="{BB962C8B-B14F-4D97-AF65-F5344CB8AC3E}">
        <p14:creationId xmlns:p14="http://schemas.microsoft.com/office/powerpoint/2010/main" val="132832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3</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extLst>
              <p:ext uri="{D42A27DB-BD31-4B8C-83A1-F6EECF244321}">
                <p14:modId xmlns:p14="http://schemas.microsoft.com/office/powerpoint/2010/main" val="618939645"/>
              </p:ext>
            </p:extLst>
          </p:nvPr>
        </p:nvGraphicFramePr>
        <p:xfrm>
          <a:off x="338180" y="1006573"/>
          <a:ext cx="2478893" cy="274320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13614837"/>
              </p:ext>
            </p:extLst>
          </p:nvPr>
        </p:nvGraphicFramePr>
        <p:xfrm>
          <a:off x="5069139" y="1001054"/>
          <a:ext cx="2478893" cy="185420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Going Deeper</a:t>
                      </a:r>
                    </a:p>
                  </a:txBody>
                  <a:tcPr/>
                </a:tc>
                <a:extLst>
                  <a:ext uri="{0D108BD9-81ED-4DB2-BD59-A6C34878D82A}">
                    <a16:rowId xmlns:a16="http://schemas.microsoft.com/office/drawing/2014/main" val="3550692326"/>
                  </a:ext>
                </a:extLst>
              </a:tr>
              <a:tr h="370840">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8" name="Rectangle 7">
            <a:extLst>
              <a:ext uri="{FF2B5EF4-FFF2-40B4-BE49-F238E27FC236}">
                <a16:creationId xmlns:a16="http://schemas.microsoft.com/office/drawing/2014/main" id="{7462D937-CB0C-417B-BCA6-A869381C27E3}"/>
              </a:ext>
            </a:extLst>
          </p:cNvPr>
          <p:cNvSpPr/>
          <p:nvPr/>
        </p:nvSpPr>
        <p:spPr>
          <a:xfrm>
            <a:off x="338180" y="2249595"/>
            <a:ext cx="2478893"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658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broad brush">
            <a:extLst>
              <a:ext uri="{FF2B5EF4-FFF2-40B4-BE49-F238E27FC236}">
                <a16:creationId xmlns:a16="http://schemas.microsoft.com/office/drawing/2014/main" id="{6E21D294-924F-49A1-9DF2-68C180137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928" y="1125435"/>
            <a:ext cx="4742636" cy="355697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Just Enough Internals</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4</a:t>
            </a:fld>
            <a:endParaRPr lang="en-US" dirty="0"/>
          </a:p>
        </p:txBody>
      </p:sp>
      <p:sp>
        <p:nvSpPr>
          <p:cNvPr id="4" name="TextBox 3">
            <a:extLst>
              <a:ext uri="{FF2B5EF4-FFF2-40B4-BE49-F238E27FC236}">
                <a16:creationId xmlns:a16="http://schemas.microsoft.com/office/drawing/2014/main" id="{05641302-E11E-42CF-9D4C-0EC508332BE5}"/>
              </a:ext>
            </a:extLst>
          </p:cNvPr>
          <p:cNvSpPr txBox="1"/>
          <p:nvPr/>
        </p:nvSpPr>
        <p:spPr>
          <a:xfrm>
            <a:off x="265723" y="1266092"/>
            <a:ext cx="5347939" cy="2308324"/>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Primary keys – C* vs SQL</a:t>
            </a:r>
          </a:p>
          <a:p>
            <a:r>
              <a:rPr lang="en-US" sz="2400" b="1" dirty="0">
                <a:latin typeface="Calibri" panose="020F0502020204030204" pitchFamily="34" charset="0"/>
                <a:cs typeface="Calibri" panose="020F0502020204030204" pitchFamily="34" charset="0"/>
              </a:rPr>
              <a:t>What is Spark?</a:t>
            </a:r>
          </a:p>
          <a:p>
            <a:r>
              <a:rPr lang="en-US" sz="2400" b="1" dirty="0">
                <a:latin typeface="Calibri" panose="020F0502020204030204" pitchFamily="34" charset="0"/>
                <a:cs typeface="Calibri" panose="020F0502020204030204" pitchFamily="34" charset="0"/>
              </a:rPr>
              <a:t>How does Spark work?</a:t>
            </a:r>
          </a:p>
          <a:p>
            <a:r>
              <a:rPr lang="en-US" sz="2400" b="1" dirty="0">
                <a:latin typeface="Calibri" panose="020F0502020204030204" pitchFamily="34" charset="0"/>
                <a:cs typeface="Calibri" panose="020F0502020204030204" pitchFamily="34" charset="0"/>
              </a:rPr>
              <a:t>Why is Spark important in DSE?</a:t>
            </a:r>
          </a:p>
          <a:p>
            <a:r>
              <a:rPr lang="en-US" sz="2400" b="1" dirty="0">
                <a:latin typeface="Calibri" panose="020F0502020204030204" pitchFamily="34" charset="0"/>
                <a:cs typeface="Calibri" panose="020F0502020204030204" pitchFamily="34" charset="0"/>
              </a:rPr>
              <a:t>How does Structured Streaming work?</a:t>
            </a:r>
          </a:p>
          <a:p>
            <a:r>
              <a:rPr lang="en-US" sz="2400" b="1" dirty="0">
                <a:latin typeface="Calibri" panose="020F0502020204030204" pitchFamily="34" charset="0"/>
                <a:cs typeface="Calibri" panose="020F0502020204030204" pitchFamily="34" charset="0"/>
              </a:rPr>
              <a:t>Why does Structured Streaming matter?</a:t>
            </a:r>
          </a:p>
        </p:txBody>
      </p:sp>
    </p:spTree>
    <p:extLst>
      <p:ext uri="{BB962C8B-B14F-4D97-AF65-F5344CB8AC3E}">
        <p14:creationId xmlns:p14="http://schemas.microsoft.com/office/powerpoint/2010/main" val="238603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Keys are different in Cassandra</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5</a:t>
            </a:fld>
            <a:endParaRPr lang="en-US" dirty="0"/>
          </a:p>
        </p:txBody>
      </p:sp>
      <p:sp>
        <p:nvSpPr>
          <p:cNvPr id="4" name="TextBox 3">
            <a:extLst>
              <a:ext uri="{FF2B5EF4-FFF2-40B4-BE49-F238E27FC236}">
                <a16:creationId xmlns:a16="http://schemas.microsoft.com/office/drawing/2014/main" id="{05641302-E11E-42CF-9D4C-0EC508332BE5}"/>
              </a:ext>
            </a:extLst>
          </p:cNvPr>
          <p:cNvSpPr txBox="1"/>
          <p:nvPr/>
        </p:nvSpPr>
        <p:spPr>
          <a:xfrm>
            <a:off x="265723" y="2252917"/>
            <a:ext cx="2908168" cy="1200329"/>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Primary key</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Partition key</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Clustering columns</a:t>
            </a:r>
          </a:p>
        </p:txBody>
      </p:sp>
      <p:sp>
        <p:nvSpPr>
          <p:cNvPr id="6" name="Speech Bubble: Rectangle with Corners Rounded 5">
            <a:extLst>
              <a:ext uri="{FF2B5EF4-FFF2-40B4-BE49-F238E27FC236}">
                <a16:creationId xmlns:a16="http://schemas.microsoft.com/office/drawing/2014/main" id="{36846A76-F89D-444C-B3DE-83E397E41F73}"/>
              </a:ext>
            </a:extLst>
          </p:cNvPr>
          <p:cNvSpPr/>
          <p:nvPr/>
        </p:nvSpPr>
        <p:spPr>
          <a:xfrm>
            <a:off x="4331581" y="2526999"/>
            <a:ext cx="4115302" cy="510149"/>
          </a:xfrm>
          <a:prstGeom prst="wedgeRoundRectCallout">
            <a:avLst>
              <a:gd name="adj1" fmla="val -99133"/>
              <a:gd name="adj2" fmla="val 18709"/>
              <a:gd name="adj3" fmla="val 16667"/>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Hashes to a Node, used for 1-to-many Rows</a:t>
            </a:r>
          </a:p>
        </p:txBody>
      </p:sp>
      <p:sp>
        <p:nvSpPr>
          <p:cNvPr id="7" name="Speech Bubble: Rectangle with Corners Rounded 6">
            <a:extLst>
              <a:ext uri="{FF2B5EF4-FFF2-40B4-BE49-F238E27FC236}">
                <a16:creationId xmlns:a16="http://schemas.microsoft.com/office/drawing/2014/main" id="{B500B392-2614-42B1-80F4-A2D9B7590EC1}"/>
              </a:ext>
            </a:extLst>
          </p:cNvPr>
          <p:cNvSpPr/>
          <p:nvPr/>
        </p:nvSpPr>
        <p:spPr>
          <a:xfrm>
            <a:off x="4331581" y="3648120"/>
            <a:ext cx="4115302" cy="634169"/>
          </a:xfrm>
          <a:prstGeom prst="wedgeRoundRectCallout">
            <a:avLst>
              <a:gd name="adj1" fmla="val -80653"/>
              <a:gd name="adj2" fmla="val -110031"/>
              <a:gd name="adj3" fmla="val 16667"/>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Additional columns for uniqueness and sort order on each row in a Partition</a:t>
            </a:r>
          </a:p>
        </p:txBody>
      </p:sp>
      <p:sp>
        <p:nvSpPr>
          <p:cNvPr id="8" name="Speech Bubble: Rectangle with Corners Rounded 7">
            <a:extLst>
              <a:ext uri="{FF2B5EF4-FFF2-40B4-BE49-F238E27FC236}">
                <a16:creationId xmlns:a16="http://schemas.microsoft.com/office/drawing/2014/main" id="{AF4B061F-6A60-45E5-A241-9369FED76420}"/>
              </a:ext>
            </a:extLst>
          </p:cNvPr>
          <p:cNvSpPr/>
          <p:nvPr/>
        </p:nvSpPr>
        <p:spPr>
          <a:xfrm>
            <a:off x="3904559" y="1468072"/>
            <a:ext cx="4115302" cy="634169"/>
          </a:xfrm>
          <a:prstGeom prst="wedgeRoundRectCallout">
            <a:avLst>
              <a:gd name="adj1" fmla="val -99573"/>
              <a:gd name="adj2" fmla="val 108287"/>
              <a:gd name="adj3" fmla="val 16667"/>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Partition Key + Clustering Columns.  Uniquely identifies a row.</a:t>
            </a:r>
          </a:p>
        </p:txBody>
      </p:sp>
    </p:spTree>
    <p:extLst>
      <p:ext uri="{BB962C8B-B14F-4D97-AF65-F5344CB8AC3E}">
        <p14:creationId xmlns:p14="http://schemas.microsoft.com/office/powerpoint/2010/main" val="297804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What is Spark?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6</a:t>
            </a:fld>
            <a:endParaRPr lang="en-US" dirty="0"/>
          </a:p>
        </p:txBody>
      </p:sp>
      <p:pic>
        <p:nvPicPr>
          <p:cNvPr id="4" name="Picture 3">
            <a:extLst>
              <a:ext uri="{FF2B5EF4-FFF2-40B4-BE49-F238E27FC236}">
                <a16:creationId xmlns:a16="http://schemas.microsoft.com/office/drawing/2014/main" id="{D1D45790-D957-4988-B479-5A82032BBF7C}"/>
              </a:ext>
            </a:extLst>
          </p:cNvPr>
          <p:cNvPicPr>
            <a:picLocks noChangeAspect="1"/>
          </p:cNvPicPr>
          <p:nvPr/>
        </p:nvPicPr>
        <p:blipFill>
          <a:blip r:embed="rId3"/>
          <a:stretch>
            <a:fillRect/>
          </a:stretch>
        </p:blipFill>
        <p:spPr>
          <a:xfrm>
            <a:off x="243810" y="1086849"/>
            <a:ext cx="6726195" cy="3624160"/>
          </a:xfrm>
          <a:prstGeom prst="rect">
            <a:avLst/>
          </a:prstGeom>
        </p:spPr>
      </p:pic>
      <p:sp>
        <p:nvSpPr>
          <p:cNvPr id="6" name="Rectangle 5">
            <a:extLst>
              <a:ext uri="{FF2B5EF4-FFF2-40B4-BE49-F238E27FC236}">
                <a16:creationId xmlns:a16="http://schemas.microsoft.com/office/drawing/2014/main" id="{71B5605F-36D6-442D-9C14-805E9EF31ECD}"/>
              </a:ext>
            </a:extLst>
          </p:cNvPr>
          <p:cNvSpPr/>
          <p:nvPr/>
        </p:nvSpPr>
        <p:spPr>
          <a:xfrm>
            <a:off x="1820449" y="1597745"/>
            <a:ext cx="2552375"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peech Bubble: Rectangle with Corners Rounded 6">
            <a:extLst>
              <a:ext uri="{FF2B5EF4-FFF2-40B4-BE49-F238E27FC236}">
                <a16:creationId xmlns:a16="http://schemas.microsoft.com/office/drawing/2014/main" id="{44FE180E-CD4F-4172-BB81-E936B774FA45}"/>
              </a:ext>
            </a:extLst>
          </p:cNvPr>
          <p:cNvSpPr/>
          <p:nvPr/>
        </p:nvSpPr>
        <p:spPr>
          <a:xfrm>
            <a:off x="4798337" y="950614"/>
            <a:ext cx="2552375" cy="488887"/>
          </a:xfrm>
          <a:prstGeom prst="wedgeRoundRectCallout">
            <a:avLst>
              <a:gd name="adj1" fmla="val -65526"/>
              <a:gd name="adj2" fmla="val 81018"/>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Think… “In-memory Hadoop”</a:t>
            </a:r>
          </a:p>
        </p:txBody>
      </p:sp>
      <p:grpSp>
        <p:nvGrpSpPr>
          <p:cNvPr id="10" name="Group 9">
            <a:extLst>
              <a:ext uri="{FF2B5EF4-FFF2-40B4-BE49-F238E27FC236}">
                <a16:creationId xmlns:a16="http://schemas.microsoft.com/office/drawing/2014/main" id="{7FC5A797-348B-46DD-AC50-073B1A7A4A3D}"/>
              </a:ext>
            </a:extLst>
          </p:cNvPr>
          <p:cNvGrpSpPr/>
          <p:nvPr/>
        </p:nvGrpSpPr>
        <p:grpSpPr>
          <a:xfrm>
            <a:off x="262471" y="3711198"/>
            <a:ext cx="6391826" cy="570730"/>
            <a:chOff x="262471" y="3738720"/>
            <a:chExt cx="6391826" cy="570730"/>
          </a:xfrm>
        </p:grpSpPr>
        <p:sp>
          <p:nvSpPr>
            <p:cNvPr id="8" name="Rectangle 7">
              <a:extLst>
                <a:ext uri="{FF2B5EF4-FFF2-40B4-BE49-F238E27FC236}">
                  <a16:creationId xmlns:a16="http://schemas.microsoft.com/office/drawing/2014/main" id="{87205D5F-B377-4F96-A1EF-DD2AC3A23A4B}"/>
                </a:ext>
              </a:extLst>
            </p:cNvPr>
            <p:cNvSpPr/>
            <p:nvPr/>
          </p:nvSpPr>
          <p:spPr>
            <a:xfrm>
              <a:off x="5902859" y="3820563"/>
              <a:ext cx="751438" cy="488887"/>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FA0D39D-983B-4B91-A2AF-E4660273FB58}"/>
                </a:ext>
              </a:extLst>
            </p:cNvPr>
            <p:cNvSpPr/>
            <p:nvPr/>
          </p:nvSpPr>
          <p:spPr>
            <a:xfrm>
              <a:off x="262471" y="3738720"/>
              <a:ext cx="2144827" cy="336593"/>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1658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What is Spark?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7</a:t>
            </a:fld>
            <a:endParaRPr lang="en-US" dirty="0"/>
          </a:p>
        </p:txBody>
      </p:sp>
      <p:pic>
        <p:nvPicPr>
          <p:cNvPr id="8" name="Google Shape;208;p24" descr="spark-stack.png">
            <a:extLst>
              <a:ext uri="{FF2B5EF4-FFF2-40B4-BE49-F238E27FC236}">
                <a16:creationId xmlns:a16="http://schemas.microsoft.com/office/drawing/2014/main" id="{4F3DF3E2-D923-40AC-AFCE-BFAF1D6DE522}"/>
              </a:ext>
            </a:extLst>
          </p:cNvPr>
          <p:cNvPicPr preferRelativeResize="0"/>
          <p:nvPr/>
        </p:nvPicPr>
        <p:blipFill>
          <a:blip r:embed="rId3">
            <a:alphaModFix/>
          </a:blip>
          <a:stretch>
            <a:fillRect/>
          </a:stretch>
        </p:blipFill>
        <p:spPr>
          <a:xfrm>
            <a:off x="388560" y="1045029"/>
            <a:ext cx="7953185" cy="3744141"/>
          </a:xfrm>
          <a:prstGeom prst="rect">
            <a:avLst/>
          </a:prstGeom>
          <a:noFill/>
          <a:ln>
            <a:noFill/>
          </a:ln>
        </p:spPr>
      </p:pic>
    </p:spTree>
    <p:extLst>
      <p:ext uri="{BB962C8B-B14F-4D97-AF65-F5344CB8AC3E}">
        <p14:creationId xmlns:p14="http://schemas.microsoft.com/office/powerpoint/2010/main" val="167782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How does Spark work?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8</a:t>
            </a:fld>
            <a:endParaRPr lang="en-US" dirty="0"/>
          </a:p>
        </p:txBody>
      </p:sp>
      <p:pic>
        <p:nvPicPr>
          <p:cNvPr id="6" name="Google Shape;1000;p94">
            <a:extLst>
              <a:ext uri="{FF2B5EF4-FFF2-40B4-BE49-F238E27FC236}">
                <a16:creationId xmlns:a16="http://schemas.microsoft.com/office/drawing/2014/main" id="{A3406095-0776-469B-BC0E-CC6987CDF961}"/>
              </a:ext>
            </a:extLst>
          </p:cNvPr>
          <p:cNvPicPr preferRelativeResize="0"/>
          <p:nvPr/>
        </p:nvPicPr>
        <p:blipFill rotWithShape="1">
          <a:blip r:embed="rId3">
            <a:alphaModFix/>
          </a:blip>
          <a:srcRect/>
          <a:stretch/>
        </p:blipFill>
        <p:spPr>
          <a:xfrm>
            <a:off x="388559" y="1159370"/>
            <a:ext cx="8410543" cy="2733619"/>
          </a:xfrm>
          <a:prstGeom prst="rect">
            <a:avLst/>
          </a:prstGeom>
          <a:noFill/>
          <a:ln>
            <a:noFill/>
          </a:ln>
        </p:spPr>
      </p:pic>
      <p:grpSp>
        <p:nvGrpSpPr>
          <p:cNvPr id="4" name="Group 3">
            <a:extLst>
              <a:ext uri="{FF2B5EF4-FFF2-40B4-BE49-F238E27FC236}">
                <a16:creationId xmlns:a16="http://schemas.microsoft.com/office/drawing/2014/main" id="{288920A4-5868-42AE-A136-2B6F9F18E1E0}"/>
              </a:ext>
            </a:extLst>
          </p:cNvPr>
          <p:cNvGrpSpPr/>
          <p:nvPr/>
        </p:nvGrpSpPr>
        <p:grpSpPr>
          <a:xfrm>
            <a:off x="498642" y="1629624"/>
            <a:ext cx="1782831" cy="2118771"/>
            <a:chOff x="498642" y="1629624"/>
            <a:chExt cx="1782831" cy="2118771"/>
          </a:xfrm>
        </p:grpSpPr>
        <p:sp>
          <p:nvSpPr>
            <p:cNvPr id="7" name="Rectangle 6">
              <a:extLst>
                <a:ext uri="{FF2B5EF4-FFF2-40B4-BE49-F238E27FC236}">
                  <a16:creationId xmlns:a16="http://schemas.microsoft.com/office/drawing/2014/main" id="{A9A5AD92-ED1A-48AA-AABE-811BBA0AC3B2}"/>
                </a:ext>
              </a:extLst>
            </p:cNvPr>
            <p:cNvSpPr/>
            <p:nvPr/>
          </p:nvSpPr>
          <p:spPr>
            <a:xfrm>
              <a:off x="498642" y="2508072"/>
              <a:ext cx="1782831" cy="470517"/>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ADE6FC0-2CBA-46E4-B0AD-2217BDA3CDB3}"/>
                </a:ext>
              </a:extLst>
            </p:cNvPr>
            <p:cNvSpPr/>
            <p:nvPr/>
          </p:nvSpPr>
          <p:spPr>
            <a:xfrm>
              <a:off x="1566247" y="1629624"/>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2EFD2CC-5519-4ABD-B827-436091153C5B}"/>
                </a:ext>
              </a:extLst>
            </p:cNvPr>
            <p:cNvSpPr/>
            <p:nvPr/>
          </p:nvSpPr>
          <p:spPr>
            <a:xfrm>
              <a:off x="516748" y="3513005"/>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769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How does Spark work?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9</a:t>
            </a:fld>
            <a:endParaRPr lang="en-US" dirty="0"/>
          </a:p>
        </p:txBody>
      </p:sp>
      <p:pic>
        <p:nvPicPr>
          <p:cNvPr id="6" name="Google Shape;1000;p94">
            <a:extLst>
              <a:ext uri="{FF2B5EF4-FFF2-40B4-BE49-F238E27FC236}">
                <a16:creationId xmlns:a16="http://schemas.microsoft.com/office/drawing/2014/main" id="{A3406095-0776-469B-BC0E-CC6987CDF961}"/>
              </a:ext>
            </a:extLst>
          </p:cNvPr>
          <p:cNvPicPr preferRelativeResize="0"/>
          <p:nvPr/>
        </p:nvPicPr>
        <p:blipFill rotWithShape="1">
          <a:blip r:embed="rId3">
            <a:alphaModFix/>
          </a:blip>
          <a:srcRect/>
          <a:stretch/>
        </p:blipFill>
        <p:spPr>
          <a:xfrm>
            <a:off x="388559" y="1159370"/>
            <a:ext cx="8410543" cy="2733619"/>
          </a:xfrm>
          <a:prstGeom prst="rect">
            <a:avLst/>
          </a:prstGeom>
          <a:noFill/>
          <a:ln>
            <a:noFill/>
          </a:ln>
        </p:spPr>
      </p:pic>
      <p:sp>
        <p:nvSpPr>
          <p:cNvPr id="7" name="Rectangle 6">
            <a:extLst>
              <a:ext uri="{FF2B5EF4-FFF2-40B4-BE49-F238E27FC236}">
                <a16:creationId xmlns:a16="http://schemas.microsoft.com/office/drawing/2014/main" id="{A9A5AD92-ED1A-48AA-AABE-811BBA0AC3B2}"/>
              </a:ext>
            </a:extLst>
          </p:cNvPr>
          <p:cNvSpPr/>
          <p:nvPr/>
        </p:nvSpPr>
        <p:spPr>
          <a:xfrm>
            <a:off x="4165296" y="1258695"/>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ADE6FC0-2CBA-46E4-B0AD-2217BDA3CDB3}"/>
              </a:ext>
            </a:extLst>
          </p:cNvPr>
          <p:cNvSpPr/>
          <p:nvPr/>
        </p:nvSpPr>
        <p:spPr>
          <a:xfrm>
            <a:off x="3893691" y="1629625"/>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2EFD2CC-5519-4ABD-B827-436091153C5B}"/>
              </a:ext>
            </a:extLst>
          </p:cNvPr>
          <p:cNvSpPr/>
          <p:nvPr/>
        </p:nvSpPr>
        <p:spPr>
          <a:xfrm>
            <a:off x="2870649" y="3513266"/>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042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ataStax_Template_Widescreen">
  <a:themeElements>
    <a:clrScheme name="DataStax 2018">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007997"/>
      </a:hlink>
      <a:folHlink>
        <a:srgbClr val="374C5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mtClean="0"/>
        </a:defPPr>
      </a:lstStyle>
    </a:txDef>
  </a:objectDefaults>
  <a:extraClrSchemeLst/>
  <a:extLst>
    <a:ext uri="{05A4C25C-085E-4340-85A3-A5531E510DB2}">
      <thm15:themeFamily xmlns:thm15="http://schemas.microsoft.com/office/thememl/2012/main" name="DataStax 2018" id="{7B828D3B-7829-A24D-A066-95EA81BF974B}" vid="{2F323A7D-445E-2649-99FF-FD740CD994E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4800417-6026-474F-A66D-728324C84B57}">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DataStax 2018</Template>
  <TotalTime>9158</TotalTime>
  <Words>2443</Words>
  <Application>Microsoft Office PowerPoint</Application>
  <PresentationFormat>On-screen Show (16:9)</PresentationFormat>
  <Paragraphs>287</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.AppleSystemUIFont</vt:lpstr>
      <vt:lpstr>Arial</vt:lpstr>
      <vt:lpstr>Calibri</vt:lpstr>
      <vt:lpstr>Helvetica Neue</vt:lpstr>
      <vt:lpstr>Helvetica Neue Light</vt:lpstr>
      <vt:lpstr>HelveticaNeueLT Std Lt</vt:lpstr>
      <vt:lpstr>DataStax_Template_Widescreen</vt:lpstr>
      <vt:lpstr>DataStax  Spark Structured Streaming Intro</vt:lpstr>
      <vt:lpstr>Agenda</vt:lpstr>
      <vt:lpstr>Agenda</vt:lpstr>
      <vt:lpstr>Just Enough Internals</vt:lpstr>
      <vt:lpstr>Keys are different in Cassandra</vt:lpstr>
      <vt:lpstr>What is Spark?</vt:lpstr>
      <vt:lpstr>What is Spark?</vt:lpstr>
      <vt:lpstr>How does Spark work?</vt:lpstr>
      <vt:lpstr>How does Spark work?</vt:lpstr>
      <vt:lpstr>How does Spark work?</vt:lpstr>
      <vt:lpstr>How does Spark work?</vt:lpstr>
      <vt:lpstr>Why is Spark important in DSE?</vt:lpstr>
      <vt:lpstr>A Robust DSE Architecture</vt:lpstr>
      <vt:lpstr>But what is “Structured” Streaming?</vt:lpstr>
      <vt:lpstr>Agenda</vt:lpstr>
      <vt:lpstr>RightVest</vt:lpstr>
      <vt:lpstr>Agenda</vt:lpstr>
      <vt:lpstr>DSE Cluster and Notebooks</vt:lpstr>
      <vt:lpstr>DSE Cluster and Notebooks</vt:lpstr>
      <vt:lpstr>Agenda</vt:lpstr>
      <vt:lpstr>Agenda</vt:lpstr>
      <vt:lpstr>Going Deeper</vt:lpstr>
      <vt:lpstr>Discussion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Elizabeth Fullerton</dc:creator>
  <cp:keywords/>
  <dc:description/>
  <cp:lastModifiedBy>Bill Kellett</cp:lastModifiedBy>
  <cp:revision>536</cp:revision>
  <dcterms:created xsi:type="dcterms:W3CDTF">2018-04-13T01:46:04Z</dcterms:created>
  <dcterms:modified xsi:type="dcterms:W3CDTF">2019-07-15T20:08:42Z</dcterms:modified>
  <cp:category/>
</cp:coreProperties>
</file>